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89" r:id="rId3"/>
  </p:sldMasterIdLst>
  <p:notesMasterIdLst>
    <p:notesMasterId r:id="rId15"/>
  </p:notesMasterIdLst>
  <p:handoutMasterIdLst>
    <p:handoutMasterId r:id="rId16"/>
  </p:handoutMasterIdLst>
  <p:sldIdLst>
    <p:sldId id="812" r:id="rId4"/>
    <p:sldId id="949" r:id="rId5"/>
    <p:sldId id="958" r:id="rId6"/>
    <p:sldId id="964" r:id="rId7"/>
    <p:sldId id="950" r:id="rId8"/>
    <p:sldId id="955" r:id="rId9"/>
    <p:sldId id="954" r:id="rId10"/>
    <p:sldId id="957" r:id="rId11"/>
    <p:sldId id="956" r:id="rId12"/>
    <p:sldId id="960" r:id="rId13"/>
    <p:sldId id="959" r:id="rId14"/>
  </p:sldIdLst>
  <p:sldSz cx="9144000" cy="6858000" type="screen4x3"/>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AF"/>
    <a:srgbClr val="4781E6"/>
    <a:srgbClr val="9DE9E7"/>
    <a:srgbClr val="DE7907"/>
    <a:srgbClr val="0000FF"/>
    <a:srgbClr val="FF6D6D"/>
    <a:srgbClr val="469292"/>
    <a:srgbClr val="FF7D7D"/>
    <a:srgbClr val="43D0D0"/>
    <a:srgbClr val="E9B5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3826" autoAdjust="0"/>
  </p:normalViewPr>
  <p:slideViewPr>
    <p:cSldViewPr snapToGrid="0">
      <p:cViewPr varScale="1">
        <p:scale>
          <a:sx n="50" d="100"/>
          <a:sy n="50" d="100"/>
        </p:scale>
        <p:origin x="1824" y="28"/>
      </p:cViewPr>
      <p:guideLst>
        <p:guide orient="horz" pos="2137"/>
        <p:guide pos="2857"/>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50529" cy="497444"/>
          </a:xfrm>
          <a:prstGeom prst="rect">
            <a:avLst/>
          </a:prstGeom>
        </p:spPr>
        <p:txBody>
          <a:bodyPr vert="horz" lIns="91539" tIns="45770" rIns="91539" bIns="45770" rtlCol="0"/>
          <a:lstStyle>
            <a:lvl1pPr algn="l">
              <a:defRPr sz="1200"/>
            </a:lvl1pPr>
          </a:lstStyle>
          <a:p>
            <a:endParaRPr lang="zh-TW" altLang="en-US"/>
          </a:p>
        </p:txBody>
      </p:sp>
      <p:sp>
        <p:nvSpPr>
          <p:cNvPr id="3" name="日期版面配置區 2"/>
          <p:cNvSpPr>
            <a:spLocks noGrp="1"/>
          </p:cNvSpPr>
          <p:nvPr>
            <p:ph type="dt" sz="quarter" idx="1"/>
          </p:nvPr>
        </p:nvSpPr>
        <p:spPr>
          <a:xfrm>
            <a:off x="3855084" y="0"/>
            <a:ext cx="2950529" cy="497444"/>
          </a:xfrm>
          <a:prstGeom prst="rect">
            <a:avLst/>
          </a:prstGeom>
        </p:spPr>
        <p:txBody>
          <a:bodyPr vert="horz" lIns="91539" tIns="45770" rIns="91539" bIns="45770" rtlCol="0"/>
          <a:lstStyle>
            <a:lvl1pPr algn="r">
              <a:defRPr sz="1200"/>
            </a:lvl1pPr>
          </a:lstStyle>
          <a:p>
            <a:fld id="{8A157257-D300-4C34-AF44-FDCA844F04CE}" type="datetimeFigureOut">
              <a:rPr lang="zh-TW" altLang="en-US" smtClean="0"/>
              <a:t>2019/6/19</a:t>
            </a:fld>
            <a:endParaRPr lang="zh-TW" altLang="en-US"/>
          </a:p>
        </p:txBody>
      </p:sp>
      <p:sp>
        <p:nvSpPr>
          <p:cNvPr id="4" name="頁尾版面配置區 3"/>
          <p:cNvSpPr>
            <a:spLocks noGrp="1"/>
          </p:cNvSpPr>
          <p:nvPr>
            <p:ph type="ftr" sz="quarter" idx="2"/>
          </p:nvPr>
        </p:nvSpPr>
        <p:spPr>
          <a:xfrm>
            <a:off x="0" y="9440305"/>
            <a:ext cx="2950529" cy="497444"/>
          </a:xfrm>
          <a:prstGeom prst="rect">
            <a:avLst/>
          </a:prstGeom>
        </p:spPr>
        <p:txBody>
          <a:bodyPr vert="horz" lIns="91539" tIns="45770" rIns="91539" bIns="4577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5084" y="9440305"/>
            <a:ext cx="2950529" cy="497444"/>
          </a:xfrm>
          <a:prstGeom prst="rect">
            <a:avLst/>
          </a:prstGeom>
        </p:spPr>
        <p:txBody>
          <a:bodyPr vert="horz" lIns="91539" tIns="45770" rIns="91539" bIns="45770" rtlCol="0" anchor="b"/>
          <a:lstStyle>
            <a:lvl1pPr algn="r">
              <a:defRPr sz="1200"/>
            </a:lvl1pPr>
          </a:lstStyle>
          <a:p>
            <a:fld id="{9C415D1B-1CFE-4475-9749-B038D93F427C}" type="slidenum">
              <a:rPr lang="zh-TW" altLang="en-US" smtClean="0"/>
              <a:t>‹#›</a:t>
            </a:fld>
            <a:endParaRPr lang="zh-TW" altLang="en-US"/>
          </a:p>
        </p:txBody>
      </p:sp>
    </p:spTree>
    <p:extLst>
      <p:ext uri="{BB962C8B-B14F-4D97-AF65-F5344CB8AC3E}">
        <p14:creationId xmlns:p14="http://schemas.microsoft.com/office/powerpoint/2010/main" val="1301792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3" y="1"/>
            <a:ext cx="2949786" cy="498693"/>
          </a:xfrm>
          <a:prstGeom prst="rect">
            <a:avLst/>
          </a:prstGeom>
        </p:spPr>
        <p:txBody>
          <a:bodyPr vert="horz" lIns="91539" tIns="45770" rIns="91539" bIns="45770" rtlCol="0"/>
          <a:lstStyle>
            <a:lvl1pPr algn="l">
              <a:defRPr sz="1200"/>
            </a:lvl1pPr>
          </a:lstStyle>
          <a:p>
            <a:endParaRPr lang="zh-TW" altLang="en-US"/>
          </a:p>
        </p:txBody>
      </p:sp>
      <p:sp>
        <p:nvSpPr>
          <p:cNvPr id="3" name="日期版面配置區 2"/>
          <p:cNvSpPr>
            <a:spLocks noGrp="1"/>
          </p:cNvSpPr>
          <p:nvPr>
            <p:ph type="dt" idx="1"/>
          </p:nvPr>
        </p:nvSpPr>
        <p:spPr>
          <a:xfrm>
            <a:off x="3855841" y="1"/>
            <a:ext cx="2949786" cy="498693"/>
          </a:xfrm>
          <a:prstGeom prst="rect">
            <a:avLst/>
          </a:prstGeom>
        </p:spPr>
        <p:txBody>
          <a:bodyPr vert="horz" lIns="91539" tIns="45770" rIns="91539" bIns="45770" rtlCol="0"/>
          <a:lstStyle>
            <a:lvl1pPr algn="r">
              <a:defRPr sz="1200"/>
            </a:lvl1pPr>
          </a:lstStyle>
          <a:p>
            <a:fld id="{74B82C72-C5EE-4A48-8572-7E5DF396CC76}" type="datetimeFigureOut">
              <a:rPr lang="zh-TW" altLang="en-US" smtClean="0"/>
              <a:t>2019/6/19</a:t>
            </a:fld>
            <a:endParaRPr lang="zh-TW" altLang="en-US"/>
          </a:p>
        </p:txBody>
      </p:sp>
      <p:sp>
        <p:nvSpPr>
          <p:cNvPr id="4" name="投影片圖像版面配置區 3"/>
          <p:cNvSpPr>
            <a:spLocks noGrp="1" noRot="1" noChangeAspect="1"/>
          </p:cNvSpPr>
          <p:nvPr>
            <p:ph type="sldImg" idx="2"/>
          </p:nvPr>
        </p:nvSpPr>
        <p:spPr>
          <a:xfrm>
            <a:off x="1168400" y="1243013"/>
            <a:ext cx="4470400" cy="3352800"/>
          </a:xfrm>
          <a:prstGeom prst="rect">
            <a:avLst/>
          </a:prstGeom>
          <a:noFill/>
          <a:ln w="12700">
            <a:solidFill>
              <a:prstClr val="black"/>
            </a:solidFill>
          </a:ln>
        </p:spPr>
        <p:txBody>
          <a:bodyPr vert="horz" lIns="91539" tIns="45770" rIns="91539" bIns="45770" rtlCol="0" anchor="ctr"/>
          <a:lstStyle/>
          <a:p>
            <a:endParaRPr lang="zh-TW" altLang="en-US"/>
          </a:p>
        </p:txBody>
      </p:sp>
      <p:sp>
        <p:nvSpPr>
          <p:cNvPr id="5" name="備忘稿版面配置區 4"/>
          <p:cNvSpPr>
            <a:spLocks noGrp="1"/>
          </p:cNvSpPr>
          <p:nvPr>
            <p:ph type="body" sz="quarter" idx="3"/>
          </p:nvPr>
        </p:nvSpPr>
        <p:spPr>
          <a:xfrm>
            <a:off x="680721" y="4783309"/>
            <a:ext cx="5445760" cy="3913614"/>
          </a:xfrm>
          <a:prstGeom prst="rect">
            <a:avLst/>
          </a:prstGeom>
        </p:spPr>
        <p:txBody>
          <a:bodyPr vert="horz" lIns="91539" tIns="45770" rIns="91539" bIns="4577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3" y="9440646"/>
            <a:ext cx="2949786" cy="498692"/>
          </a:xfrm>
          <a:prstGeom prst="rect">
            <a:avLst/>
          </a:prstGeom>
        </p:spPr>
        <p:txBody>
          <a:bodyPr vert="horz" lIns="91539" tIns="45770" rIns="91539" bIns="4577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41" y="9440646"/>
            <a:ext cx="2949786" cy="498692"/>
          </a:xfrm>
          <a:prstGeom prst="rect">
            <a:avLst/>
          </a:prstGeom>
        </p:spPr>
        <p:txBody>
          <a:bodyPr vert="horz" lIns="91539" tIns="45770" rIns="91539" bIns="45770" rtlCol="0" anchor="b"/>
          <a:lstStyle>
            <a:lvl1pPr algn="r">
              <a:defRPr sz="1200"/>
            </a:lvl1pPr>
          </a:lstStyle>
          <a:p>
            <a:fld id="{D9A87812-FBDC-4C62-A8B8-21706CDF0E88}" type="slidenum">
              <a:rPr lang="zh-TW" altLang="en-US" smtClean="0"/>
              <a:t>‹#›</a:t>
            </a:fld>
            <a:endParaRPr lang="zh-TW" altLang="en-US"/>
          </a:p>
        </p:txBody>
      </p:sp>
    </p:spTree>
    <p:extLst>
      <p:ext uri="{BB962C8B-B14F-4D97-AF65-F5344CB8AC3E}">
        <p14:creationId xmlns:p14="http://schemas.microsoft.com/office/powerpoint/2010/main" val="3754261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A5AEE973-397C-4A72-97B9-DCC538F12DBE}" type="slidenum">
              <a:rPr lang="zh-TW" altLang="en-US" smtClean="0"/>
              <a:pPr>
                <a:defRPr/>
              </a:pPr>
              <a:t>1</a:t>
            </a:fld>
            <a:endParaRPr lang="zh-TW" altLang="en-US"/>
          </a:p>
        </p:txBody>
      </p:sp>
    </p:spTree>
    <p:extLst>
      <p:ext uri="{BB962C8B-B14F-4D97-AF65-F5344CB8AC3E}">
        <p14:creationId xmlns:p14="http://schemas.microsoft.com/office/powerpoint/2010/main" val="233974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為什麼？要解決什麼</a:t>
            </a:r>
            <a:r>
              <a:rPr lang="en-US" altLang="zh-TW" dirty="0" smtClean="0"/>
              <a:t>?</a:t>
            </a:r>
            <a:r>
              <a:rPr lang="zh-TW" altLang="en-US" dirty="0" smtClean="0"/>
              <a:t>要達到什麼？</a:t>
            </a:r>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2</a:t>
            </a:fld>
            <a:endParaRPr lang="zh-TW" altLang="en-US"/>
          </a:p>
        </p:txBody>
      </p:sp>
    </p:spTree>
    <p:extLst>
      <p:ext uri="{BB962C8B-B14F-4D97-AF65-F5344CB8AC3E}">
        <p14:creationId xmlns:p14="http://schemas.microsoft.com/office/powerpoint/2010/main" val="127282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要做什麼？多久</a:t>
            </a:r>
            <a:r>
              <a:rPr lang="en-US" altLang="zh-TW" dirty="0" smtClean="0"/>
              <a:t>?</a:t>
            </a:r>
            <a:r>
              <a:rPr lang="zh-TW" altLang="en-US" dirty="0" smtClean="0"/>
              <a:t>多少錢？</a:t>
            </a:r>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5</a:t>
            </a:fld>
            <a:endParaRPr lang="zh-TW" altLang="en-US"/>
          </a:p>
        </p:txBody>
      </p:sp>
    </p:spTree>
    <p:extLst>
      <p:ext uri="{BB962C8B-B14F-4D97-AF65-F5344CB8AC3E}">
        <p14:creationId xmlns:p14="http://schemas.microsoft.com/office/powerpoint/2010/main" val="48189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為什麼是科技部做？與其它部會及地方政府的切割</a:t>
            </a:r>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6</a:t>
            </a:fld>
            <a:endParaRPr lang="zh-TW" altLang="en-US"/>
          </a:p>
        </p:txBody>
      </p:sp>
    </p:spTree>
    <p:extLst>
      <p:ext uri="{BB962C8B-B14F-4D97-AF65-F5344CB8AC3E}">
        <p14:creationId xmlns:p14="http://schemas.microsoft.com/office/powerpoint/2010/main" val="2251895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7</a:t>
            </a:fld>
            <a:endParaRPr lang="zh-TW" altLang="en-US"/>
          </a:p>
        </p:txBody>
      </p:sp>
    </p:spTree>
    <p:extLst>
      <p:ext uri="{BB962C8B-B14F-4D97-AF65-F5344CB8AC3E}">
        <p14:creationId xmlns:p14="http://schemas.microsoft.com/office/powerpoint/2010/main" val="311520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8</a:t>
            </a:fld>
            <a:endParaRPr lang="zh-TW" altLang="en-US"/>
          </a:p>
        </p:txBody>
      </p:sp>
    </p:spTree>
    <p:extLst>
      <p:ext uri="{BB962C8B-B14F-4D97-AF65-F5344CB8AC3E}">
        <p14:creationId xmlns:p14="http://schemas.microsoft.com/office/powerpoint/2010/main" val="2418494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chart" Target="../charts/chart3.xml"/><Relationship Id="rId12" Type="http://schemas.openxmlformats.org/officeDocument/2006/relationships/image" Target="../media/image17.png"/><Relationship Id="rId2" Type="http://schemas.openxmlformats.org/officeDocument/2006/relationships/hyperlink" Target="http://ieknet.iek.org.tw/IEKTopics/2017" TargetMode="External"/><Relationship Id="rId1" Type="http://schemas.openxmlformats.org/officeDocument/2006/relationships/slideMaster" Target="../slideMasters/slideMaster3.xml"/><Relationship Id="rId6" Type="http://schemas.openxmlformats.org/officeDocument/2006/relationships/chart" Target="../charts/chart2.xml"/><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8.emf"/><Relationship Id="rId10" Type="http://schemas.openxmlformats.org/officeDocument/2006/relationships/image" Target="../media/image15.png"/><Relationship Id="rId4" Type="http://schemas.openxmlformats.org/officeDocument/2006/relationships/chart" Target="../charts/chart1.xml"/><Relationship Id="rId9" Type="http://schemas.openxmlformats.org/officeDocument/2006/relationships/image" Target="../media/image14.png"/><Relationship Id="rId14" Type="http://schemas.openxmlformats.org/officeDocument/2006/relationships/chart" Target="../charts/chart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5439"/>
            <a:ext cx="9144000" cy="5104436"/>
          </a:xfrm>
          <a:prstGeom prst="rect">
            <a:avLst/>
          </a:prstGeom>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7086600" y="6492875"/>
            <a:ext cx="2057400" cy="365125"/>
          </a:xfrm>
          <a:prstGeom prst="rect">
            <a:avLst/>
          </a:prstGeom>
        </p:spPr>
        <p:txBody>
          <a:bodyPr/>
          <a:lstStyle>
            <a:lvl1pPr algn="r">
              <a:defRPr sz="1200"/>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7442630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4895504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394509960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37493007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22244138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7092795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0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endParaRPr lang="zh-TW" altLang="en-US" dirty="0">
              <a:solidFill>
                <a:prstClr val="black"/>
              </a:solidFill>
            </a:endParaRPr>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prstClr val="black"/>
                </a:solidFill>
              </a:rPr>
              <a:pPr/>
              <a:t>‹#›</a:t>
            </a:fld>
            <a:endParaRPr lang="zh-TW" altLang="en-US" sz="1200" b="1" dirty="0">
              <a:solidFill>
                <a:prstClr val="black"/>
              </a:solidFill>
            </a:endParaRPr>
          </a:p>
        </p:txBody>
      </p:sp>
    </p:spTree>
    <p:extLst>
      <p:ext uri="{BB962C8B-B14F-4D97-AF65-F5344CB8AC3E}">
        <p14:creationId xmlns:p14="http://schemas.microsoft.com/office/powerpoint/2010/main" val="1016298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cxnSp>
        <p:nvCxnSpPr>
          <p:cNvPr id="35" name="直線接點 34"/>
          <p:cNvCxnSpPr/>
          <p:nvPr userDrawn="1"/>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userDrawn="1"/>
        </p:nvCxnSpPr>
        <p:spPr>
          <a:xfrm>
            <a:off x="0" y="6624327"/>
            <a:ext cx="9143997" cy="0"/>
          </a:xfrm>
          <a:prstGeom prst="line">
            <a:avLst/>
          </a:prstGeom>
          <a:ln/>
        </p:spPr>
        <p:style>
          <a:lnRef idx="2">
            <a:schemeClr val="accent2"/>
          </a:lnRef>
          <a:fillRef idx="0">
            <a:schemeClr val="accent2"/>
          </a:fillRef>
          <a:effectRef idx="1">
            <a:schemeClr val="accent2"/>
          </a:effectRef>
          <a:fontRef idx="minor">
            <a:schemeClr val="tx1"/>
          </a:fontRef>
        </p:style>
      </p:cxnSp>
      <p:sp>
        <p:nvSpPr>
          <p:cNvPr id="27" name="Rectangle 2"/>
          <p:cNvSpPr>
            <a:spLocks noGrp="1" noChangeArrowheads="1"/>
          </p:cNvSpPr>
          <p:nvPr>
            <p:ph type="ctrTitle"/>
          </p:nvPr>
        </p:nvSpPr>
        <p:spPr>
          <a:xfrm>
            <a:off x="0" y="1171849"/>
            <a:ext cx="9144000" cy="2058941"/>
          </a:xfrm>
        </p:spPr>
        <p:txBody>
          <a:bodyPr>
            <a:normAutofit/>
          </a:bodyPr>
          <a:lstStyle>
            <a:lvl1pPr>
              <a:defRPr sz="4400">
                <a:solidFill>
                  <a:srgbClr val="C00000"/>
                </a:solidFill>
              </a:defRPr>
            </a:lvl1pPr>
          </a:lstStyle>
          <a:p>
            <a:pPr eaLnBrk="1" hangingPunct="1">
              <a:lnSpc>
                <a:spcPts val="6600"/>
              </a:lnSpc>
              <a:spcBef>
                <a:spcPts val="3600"/>
              </a:spcBef>
              <a:defRPr/>
            </a:pPr>
            <a:endParaRPr lang="zh-TW" altLang="en-US" b="1" dirty="0">
              <a:solidFill>
                <a:srgbClr val="C00000"/>
              </a:solidFill>
              <a:latin typeface="Eras Bold ITC" panose="020B0907030504020204" pitchFamily="34" charset="0"/>
            </a:endParaRPr>
          </a:p>
        </p:txBody>
      </p:sp>
      <p:pic>
        <p:nvPicPr>
          <p:cNvPr id="30" name="Picture 2" descr="http://nrpb.sinica.edu.tw/sites/default/files/announce/%20Logo%20%E8%B3%87%E8%A8%8A%E5%B0%8F%E7%B5%84%E6%8F%90%E4%BE%9B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864" y="-23176"/>
            <a:ext cx="2455234" cy="3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5091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lang="zh-TW" altLang="en-US" sz="3600" b="1" kern="1200" dirty="0">
                <a:solidFill>
                  <a:srgbClr val="31859C"/>
                </a:solidFill>
                <a:latin typeface="+mj-lt"/>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15009043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vert="horz" lIns="91440" tIns="45720" rIns="91440" bIns="45720" rtlCol="0" anchor="t" anchorCtr="0">
            <a:noAutofit/>
          </a:bodyPr>
          <a:lstStyle>
            <a:lvl1pPr algn="ctr">
              <a:defRPr lang="zh-TW" altLang="en-US" sz="3200"/>
            </a:lvl1pPr>
          </a:lstStyle>
          <a:p>
            <a:pPr lvl="0"/>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38213350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9" name="頁尾版面配置區 6"/>
          <p:cNvSpPr>
            <a:spLocks noGrp="1"/>
          </p:cNvSpPr>
          <p:nvPr>
            <p:ph type="ftr" sz="quarter" idx="10"/>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2956857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15833"/>
            <a:ext cx="9144001" cy="1123303"/>
          </a:xfrm>
          <a:prstGeom prst="rect">
            <a:avLst/>
          </a:prstGeom>
        </p:spPr>
      </p:pic>
      <p:sp>
        <p:nvSpPr>
          <p:cNvPr id="2" name="Title 1"/>
          <p:cNvSpPr>
            <a:spLocks noGrp="1"/>
          </p:cNvSpPr>
          <p:nvPr>
            <p:ph type="title"/>
          </p:nvPr>
        </p:nvSpPr>
        <p:spPr>
          <a:xfrm>
            <a:off x="522117" y="236791"/>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7"/>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pic>
        <p:nvPicPr>
          <p:cNvPr id="8" name="圖片 7">
            <a:extLst>
              <a:ext uri="{FF2B5EF4-FFF2-40B4-BE49-F238E27FC236}">
                <a16:creationId xmlns:a16="http://schemas.microsoft.com/office/drawing/2014/main" xmlns="" id="{702A2C25-1372-4CC5-9A8A-448B77B684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211" t="31804" r="9586" b="39450"/>
          <a:stretch/>
        </p:blipFill>
        <p:spPr>
          <a:xfrm>
            <a:off x="7396545" y="0"/>
            <a:ext cx="1747455" cy="437329"/>
          </a:xfrm>
          <a:prstGeom prst="rect">
            <a:avLst/>
          </a:prstGeom>
        </p:spPr>
      </p:pic>
      <p:sp>
        <p:nvSpPr>
          <p:cNvPr id="7" name="內容版面配置區 2"/>
          <p:cNvSpPr>
            <a:spLocks noGrp="1"/>
          </p:cNvSpPr>
          <p:nvPr>
            <p:ph idx="1"/>
          </p:nvPr>
        </p:nvSpPr>
        <p:spPr>
          <a:xfrm>
            <a:off x="381741" y="1456268"/>
            <a:ext cx="8522562" cy="4944926"/>
          </a:xfrm>
        </p:spPr>
        <p:txBody>
          <a:bodyPr>
            <a:normAutofit/>
          </a:bodyPr>
          <a:lstStyle>
            <a:lvl1pPr>
              <a:defRPr sz="2400">
                <a:latin typeface="微軟正黑體" panose="020B0604030504040204" pitchFamily="34" charset="-120"/>
                <a:ea typeface="微軟正黑體" panose="020B0604030504040204" pitchFamily="34" charset="-120"/>
              </a:defRPr>
            </a:lvl1pPr>
            <a:lvl2pPr>
              <a:defRPr sz="2000">
                <a:latin typeface="微軟正黑體" panose="020B0604030504040204" pitchFamily="34" charset="-120"/>
                <a:ea typeface="微軟正黑體" panose="020B0604030504040204" pitchFamily="34" charset="-120"/>
              </a:defRPr>
            </a:lvl2pPr>
            <a:lvl3pPr>
              <a:defRPr sz="2000">
                <a:latin typeface="微軟正黑體" panose="020B0604030504040204" pitchFamily="34" charset="-120"/>
                <a:ea typeface="微軟正黑體" panose="020B0604030504040204" pitchFamily="34" charset="-120"/>
              </a:defRPr>
            </a:lvl3pPr>
            <a:lvl4pPr>
              <a:defRPr sz="1800">
                <a:latin typeface="微軟正黑體" panose="020B0604030504040204" pitchFamily="34" charset="-120"/>
                <a:ea typeface="微軟正黑體" panose="020B0604030504040204" pitchFamily="34" charset="-120"/>
              </a:defRPr>
            </a:lvl4pPr>
            <a:lvl5pPr>
              <a:defRPr sz="1800">
                <a:latin typeface="微軟正黑體" panose="020B0604030504040204" pitchFamily="34" charset="-120"/>
                <a:ea typeface="微軟正黑體" panose="020B0604030504040204"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0939097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defRPr sz="3200"/>
            </a:lvl1pPr>
          </a:lstStyle>
          <a:p>
            <a:r>
              <a:rPr lang="zh-TW" altLang="en-US" smtClean="0"/>
              <a:t>按一下以編輯母片標題樣式</a:t>
            </a:r>
            <a:endParaRPr lang="zh-TW" altLang="en-US"/>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40287074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79272410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中文末頁">
    <p:spTree>
      <p:nvGrpSpPr>
        <p:cNvPr id="1" name=""/>
        <p:cNvGrpSpPr/>
        <p:nvPr/>
      </p:nvGrpSpPr>
      <p:grpSpPr>
        <a:xfrm>
          <a:off x="0" y="0"/>
          <a:ext cx="0" cy="0"/>
          <a:chOff x="0" y="0"/>
          <a:chExt cx="0" cy="0"/>
        </a:xfrm>
      </p:grpSpPr>
      <p:sp>
        <p:nvSpPr>
          <p:cNvPr id="21" name="標題 3"/>
          <p:cNvSpPr txBox="1">
            <a:spLocks/>
          </p:cNvSpPr>
          <p:nvPr userDrawn="1"/>
        </p:nvSpPr>
        <p:spPr>
          <a:xfrm>
            <a:off x="897757" y="1763051"/>
            <a:ext cx="7355288" cy="1809965"/>
          </a:xfrm>
          <a:prstGeom prst="rect">
            <a:avLst/>
          </a:prstGeom>
        </p:spPr>
        <p:txBody>
          <a:bodyPr vert="horz" lIns="91440" tIns="45720" rIns="91440" bIns="9144" rtlCol="0" anchor="b">
            <a:noAutofit/>
          </a:bodyPr>
          <a:lstStyle>
            <a:lvl1pPr algn="l" defTabSz="914400" rtl="0" eaLnBrk="1" latinLnBrk="0" hangingPunct="1">
              <a:spcBef>
                <a:spcPct val="0"/>
              </a:spcBef>
              <a:buNone/>
              <a:defRPr sz="4000" kern="1200" cap="all" baseline="0">
                <a:solidFill>
                  <a:schemeClr val="tx1"/>
                </a:solidFill>
                <a:latin typeface="+mj-lt"/>
                <a:ea typeface="+mj-ea"/>
                <a:cs typeface="+mj-cs"/>
              </a:defRPr>
            </a:lvl1pPr>
          </a:lstStyle>
          <a:p>
            <a:pPr algn="ctr"/>
            <a:r>
              <a:rPr lang="zh-TW" altLang="en-US" sz="4800" dirty="0" smtClean="0">
                <a:solidFill>
                  <a:srgbClr val="2683C6"/>
                </a:solidFill>
                <a:effectLst>
                  <a:outerShdw blurRad="38100" dist="38100" dir="2700000" algn="tl">
                    <a:srgbClr val="000000">
                      <a:alpha val="43137"/>
                    </a:srgbClr>
                  </a:outerShdw>
                </a:effectLst>
              </a:rPr>
              <a:t>簡報完畢，敬請指教</a:t>
            </a:r>
            <a:r>
              <a:rPr lang="en-US" altLang="zh-TW" dirty="0" smtClean="0">
                <a:solidFill>
                  <a:srgbClr val="7030A0"/>
                </a:solidFill>
                <a:effectLst>
                  <a:outerShdw blurRad="38100" dist="38100" dir="2700000" algn="tl">
                    <a:srgbClr val="000000">
                      <a:alpha val="43137"/>
                    </a:srgbClr>
                  </a:outerShdw>
                </a:effectLst>
              </a:rPr>
              <a:t/>
            </a:r>
            <a:br>
              <a:rPr lang="en-US" altLang="zh-TW" dirty="0" smtClean="0">
                <a:solidFill>
                  <a:srgbClr val="7030A0"/>
                </a:solidFill>
                <a:effectLst>
                  <a:outerShdw blurRad="38100" dist="38100" dir="2700000" algn="tl">
                    <a:srgbClr val="000000">
                      <a:alpha val="43137"/>
                    </a:srgbClr>
                  </a:outerShdw>
                </a:effectLst>
              </a:rPr>
            </a:br>
            <a:endParaRPr lang="zh-TW" altLang="en-US"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073100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英文末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3772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標題投影片">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0" y="2998800"/>
            <a:ext cx="9144000" cy="1569927"/>
          </a:xfrm>
        </p:spPr>
        <p:txBody>
          <a:bodyPr anchor="ctr" anchorCtr="0">
            <a:normAutofit/>
          </a:bodyPr>
          <a:lstStyle>
            <a:lvl1pPr marL="0" indent="0" algn="ctr">
              <a:buNone/>
              <a:defRPr sz="20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28" name="標題 1"/>
          <p:cNvSpPr>
            <a:spLocks noGrp="1"/>
          </p:cNvSpPr>
          <p:nvPr>
            <p:ph type="ctrTitle" hasCustomPrompt="1"/>
          </p:nvPr>
        </p:nvSpPr>
        <p:spPr>
          <a:xfrm>
            <a:off x="0" y="273600"/>
            <a:ext cx="9144000" cy="1144800"/>
          </a:xfrm>
          <a:prstGeom prst="rect">
            <a:avLst/>
          </a:prstGeom>
        </p:spPr>
        <p:txBody>
          <a:bodyPr anchor="b" anchorCtr="0">
            <a:normAutofit/>
          </a:bodyPr>
          <a:lstStyle>
            <a:lvl1pPr>
              <a:defRPr sz="4400">
                <a:solidFill>
                  <a:schemeClr val="tx1"/>
                </a:solidFill>
              </a:defRPr>
            </a:lvl1pPr>
          </a:lstStyle>
          <a:p>
            <a:r>
              <a:rPr lang="zh-TW" altLang="en-US" sz="4400" dirty="0"/>
              <a:t>主標題請用</a:t>
            </a:r>
            <a:r>
              <a:rPr lang="en-US" altLang="zh-TW" sz="4400" dirty="0"/>
              <a:t>44pt</a:t>
            </a:r>
            <a:r>
              <a:rPr lang="zh-TW" altLang="en-US" sz="4400" dirty="0"/>
              <a:t>粗體</a:t>
            </a:r>
            <a:endParaRPr lang="zh-TW" altLang="en-US" dirty="0"/>
          </a:p>
        </p:txBody>
      </p:sp>
      <p:sp>
        <p:nvSpPr>
          <p:cNvPr id="29" name="文字版面配置區 30"/>
          <p:cNvSpPr>
            <a:spLocks noGrp="1"/>
          </p:cNvSpPr>
          <p:nvPr>
            <p:ph type="body" sz="quarter" idx="10" hasCustomPrompt="1"/>
          </p:nvPr>
        </p:nvSpPr>
        <p:spPr>
          <a:xfrm>
            <a:off x="0" y="1418400"/>
            <a:ext cx="9144000" cy="1288800"/>
          </a:xfrm>
        </p:spPr>
        <p:txBody>
          <a:bodyPr anchor="t" anchorCtr="0">
            <a:normAutofit/>
          </a:bodyPr>
          <a:lstStyle>
            <a:lvl1pPr marL="0" indent="0" algn="ctr">
              <a:buNone/>
              <a:defRPr sz="3000" b="1" baseline="0">
                <a:solidFill>
                  <a:schemeClr val="tx1"/>
                </a:solidFill>
                <a:latin typeface="+mn-lt"/>
                <a:ea typeface="+mn-ea"/>
              </a:defRPr>
            </a:lvl1pPr>
            <a:lvl5pPr marL="1828800" indent="0">
              <a:buNone/>
              <a:defRPr/>
            </a:lvl5pPr>
          </a:lstStyle>
          <a:p>
            <a:pPr lvl="0"/>
            <a:r>
              <a:rPr lang="zh-TW" altLang="en-US" sz="3200" dirty="0"/>
              <a:t>副標題請用</a:t>
            </a:r>
            <a:r>
              <a:rPr lang="en-US" altLang="zh-TW" sz="3200" dirty="0"/>
              <a:t>30pt</a:t>
            </a:r>
            <a:r>
              <a:rPr lang="zh-TW" altLang="en-US" sz="3200" dirty="0"/>
              <a:t>粗體</a:t>
            </a:r>
            <a:endParaRPr lang="zh-TW" altLang="en-US" dirty="0"/>
          </a:p>
        </p:txBody>
      </p:sp>
      <p:grpSp>
        <p:nvGrpSpPr>
          <p:cNvPr id="2" name="群組 1"/>
          <p:cNvGrpSpPr/>
          <p:nvPr/>
        </p:nvGrpSpPr>
        <p:grpSpPr>
          <a:xfrm>
            <a:off x="0" y="6562291"/>
            <a:ext cx="9157063" cy="269408"/>
            <a:chOff x="0" y="6562291"/>
            <a:chExt cx="9157063" cy="269408"/>
          </a:xfrm>
        </p:grpSpPr>
        <p:cxnSp>
          <p:nvCxnSpPr>
            <p:cNvPr id="33" name="直線接點 32"/>
            <p:cNvCxnSpPr/>
            <p:nvPr userDrawn="1"/>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userDrawn="1"/>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pic>
          <p:nvPicPr>
            <p:cNvPr id="3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3457084" y="6562291"/>
              <a:ext cx="1114916" cy="2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文字方塊 22"/>
          <p:cNvSpPr txBox="1">
            <a:spLocks noChangeAspect="1"/>
          </p:cNvSpPr>
          <p:nvPr userDrawn="1"/>
        </p:nvSpPr>
        <p:spPr>
          <a:xfrm>
            <a:off x="4680128" y="6565116"/>
            <a:ext cx="1044000" cy="214330"/>
          </a:xfrm>
          <a:prstGeom prst="rect">
            <a:avLst/>
          </a:prstGeom>
          <a:noFill/>
        </p:spPr>
        <p:txBody>
          <a:bodyPr wrap="square" lIns="0" tIns="0" rIns="0" bIns="0" rtlCol="0">
            <a:noAutofit/>
          </a:bodyPr>
          <a:lstStyle/>
          <a:p>
            <a:r>
              <a:rPr lang="en-US" altLang="zh-TW" sz="800" b="1" dirty="0">
                <a:solidFill>
                  <a:srgbClr val="0C0C0C">
                    <a:lumMod val="85000"/>
                    <a:lumOff val="15000"/>
                  </a:srgbClr>
                </a:solidFill>
                <a:cs typeface="Arial" pitchFamily="34" charset="0"/>
              </a:rPr>
              <a:t>Copyright  2019</a:t>
            </a:r>
          </a:p>
          <a:p>
            <a:r>
              <a:rPr lang="en-US" altLang="zh-TW" sz="800" b="1" dirty="0">
                <a:solidFill>
                  <a:srgbClr val="0C0C0C">
                    <a:lumMod val="85000"/>
                    <a:lumOff val="15000"/>
                  </a:srgbClr>
                </a:solidFill>
                <a:cs typeface="Arial" pitchFamily="34" charset="0"/>
              </a:rPr>
              <a:t>All Rights Reserved</a:t>
            </a:r>
            <a:endParaRPr lang="zh-TW" altLang="en-US" sz="800" b="1" dirty="0">
              <a:solidFill>
                <a:srgbClr val="0C0C0C">
                  <a:lumMod val="85000"/>
                  <a:lumOff val="15000"/>
                </a:srgbClr>
              </a:solidFill>
              <a:cs typeface="Arial" pitchFamily="34" charset="0"/>
            </a:endParaRPr>
          </a:p>
        </p:txBody>
      </p:sp>
      <p:sp>
        <p:nvSpPr>
          <p:cNvPr id="12" name="矩形 11"/>
          <p:cNvSpPr/>
          <p:nvPr userDrawn="1"/>
        </p:nvSpPr>
        <p:spPr>
          <a:xfrm>
            <a:off x="13883" y="0"/>
            <a:ext cx="2159566" cy="307777"/>
          </a:xfrm>
          <a:prstGeom prst="rect">
            <a:avLst/>
          </a:prstGeom>
          <a:noFill/>
        </p:spPr>
        <p:txBody>
          <a:bodyPr wrap="none" lIns="91440" tIns="45720" rIns="91440" bIns="45720">
            <a:spAutoFit/>
          </a:bodyPr>
          <a:lstStyle/>
          <a:p>
            <a:r>
              <a:rPr lang="zh-TW" altLang="zh-TW" sz="1400" b="1" dirty="0">
                <a:solidFill>
                  <a:srgbClr val="0C0C0C"/>
                </a:solidFill>
                <a:latin typeface="微軟正黑體" panose="020B0604030504040204" pitchFamily="34" charset="-120"/>
              </a:rPr>
              <a:t>產業科技國際策略發展所</a:t>
            </a:r>
            <a:endParaRPr lang="zh-TW" altLang="en-US" sz="4400" b="1" dirty="0">
              <a:ln w="0"/>
              <a:solidFill>
                <a:srgbClr val="0C0C0C"/>
              </a:solidFill>
              <a:effectLst>
                <a:outerShdw blurRad="38100" dist="19050" dir="2700000" algn="tl" rotWithShape="0">
                  <a:srgbClr val="0C0C0C">
                    <a:alpha val="40000"/>
                  </a:srgbClr>
                </a:outerShdw>
              </a:effectLst>
              <a:latin typeface="微軟正黑體" panose="020B0604030504040204" pitchFamily="34" charset="-120"/>
            </a:endParaRPr>
          </a:p>
        </p:txBody>
      </p:sp>
      <p:pic>
        <p:nvPicPr>
          <p:cNvPr id="4" name="圖片 3"/>
          <p:cNvPicPr>
            <a:picLocks noChangeAspect="1"/>
          </p:cNvPicPr>
          <p:nvPr userDrawn="1"/>
        </p:nvPicPr>
        <p:blipFill>
          <a:blip r:embed="rId3"/>
          <a:stretch>
            <a:fillRect/>
          </a:stretch>
        </p:blipFill>
        <p:spPr>
          <a:xfrm>
            <a:off x="792000" y="4565359"/>
            <a:ext cx="7560000" cy="1896689"/>
          </a:xfrm>
          <a:prstGeom prst="rect">
            <a:avLst/>
          </a:prstGeom>
        </p:spPr>
      </p:pic>
    </p:spTree>
    <p:extLst>
      <p:ext uri="{BB962C8B-B14F-4D97-AF65-F5344CB8AC3E}">
        <p14:creationId xmlns:p14="http://schemas.microsoft.com/office/powerpoint/2010/main" val="39853489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lgn="ctr">
              <a:defRPr sz="3200"/>
            </a:lvl1pPr>
          </a:lstStyle>
          <a:p>
            <a:r>
              <a:rPr lang="zh-TW" altLang="en-US" sz="3200" dirty="0"/>
              <a:t>標題請用</a:t>
            </a:r>
            <a:r>
              <a:rPr lang="en-US" altLang="zh-TW" sz="3200" dirty="0"/>
              <a:t>32pt</a:t>
            </a:r>
            <a:r>
              <a:rPr lang="zh-TW" altLang="en-US" sz="3200" dirty="0"/>
              <a:t>粗體</a:t>
            </a:r>
            <a:endParaRPr lang="zh-TW" altLang="en-US" dirty="0"/>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2384636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vert="horz" lIns="91440" tIns="45720" rIns="91440" bIns="45720" rtlCol="0" anchor="t" anchorCtr="0">
            <a:noAutofit/>
          </a:bodyPr>
          <a:lstStyle>
            <a:lvl1pPr algn="ctr">
              <a:defRPr lang="zh-TW" altLang="en-US" sz="3200"/>
            </a:lvl1pPr>
          </a:lstStyle>
          <a:p>
            <a:pPr lvl="0"/>
            <a:r>
              <a:rPr lang="zh-TW" altLang="en-US" sz="3200" dirty="0"/>
              <a:t>標題請用</a:t>
            </a:r>
            <a:r>
              <a:rPr lang="en-US" altLang="zh-TW" sz="3200" dirty="0"/>
              <a:t>32pt</a:t>
            </a:r>
            <a:r>
              <a:rPr lang="zh-TW" altLang="en-US" sz="3200" dirty="0"/>
              <a:t>粗體</a:t>
            </a:r>
            <a:endParaRPr lang="zh-TW" altLang="en-US" dirty="0"/>
          </a:p>
        </p:txBody>
      </p:sp>
      <p:sp>
        <p:nvSpPr>
          <p:cNvPr id="3" name="內容版面配置區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6" name="文字方塊 5"/>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2573222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lgn="ctr">
              <a:defRPr sz="3200"/>
            </a:lvl1pPr>
          </a:lstStyle>
          <a:p>
            <a:r>
              <a:rPr lang="zh-TW" altLang="en-US" sz="3200" dirty="0"/>
              <a:t>標題請用</a:t>
            </a:r>
            <a:r>
              <a:rPr lang="en-US" altLang="zh-TW" sz="3200" dirty="0"/>
              <a:t>32pt</a:t>
            </a:r>
            <a:r>
              <a:rPr lang="zh-TW" altLang="en-US" sz="3200" dirty="0"/>
              <a:t>粗體</a:t>
            </a:r>
            <a:endParaRPr lang="zh-TW" altLang="en-US" dirty="0"/>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457200" y="2174875"/>
            <a:ext cx="4040188"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45025" y="2174875"/>
            <a:ext cx="4041775"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頁尾版面配置區 6"/>
          <p:cNvSpPr>
            <a:spLocks noGrp="1"/>
          </p:cNvSpPr>
          <p:nvPr>
            <p:ph type="ftr" sz="quarter" idx="10"/>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8" name="文字方塊 7"/>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36636160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defRPr sz="3200"/>
            </a:lvl1pPr>
          </a:lstStyle>
          <a:p>
            <a:r>
              <a:rPr lang="zh-TW" altLang="en-US" sz="3200" dirty="0"/>
              <a:t>標題請用</a:t>
            </a:r>
            <a:r>
              <a:rPr lang="en-US" altLang="zh-TW" sz="3200" dirty="0"/>
              <a:t>32pt</a:t>
            </a:r>
            <a:r>
              <a:rPr lang="zh-TW" altLang="en-US" sz="3200" dirty="0"/>
              <a:t>粗體</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4" name="文字方塊 3"/>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1568284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3" name="文字方塊 2"/>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63398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12989546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中文末頁">
    <p:spTree>
      <p:nvGrpSpPr>
        <p:cNvPr id="1" name=""/>
        <p:cNvGrpSpPr/>
        <p:nvPr/>
      </p:nvGrpSpPr>
      <p:grpSpPr>
        <a:xfrm>
          <a:off x="0" y="0"/>
          <a:ext cx="0" cy="0"/>
          <a:chOff x="0" y="0"/>
          <a:chExt cx="0" cy="0"/>
        </a:xfrm>
      </p:grpSpPr>
      <p:pic>
        <p:nvPicPr>
          <p:cNvPr id="17" name="圖片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3568" y="752156"/>
            <a:ext cx="3960597" cy="3888000"/>
          </a:xfrm>
          <a:prstGeom prst="rect">
            <a:avLst/>
          </a:prstGeom>
        </p:spPr>
      </p:pic>
      <p:sp>
        <p:nvSpPr>
          <p:cNvPr id="51" name="文字方塊 50"/>
          <p:cNvSpPr txBox="1"/>
          <p:nvPr userDrawn="1"/>
        </p:nvSpPr>
        <p:spPr>
          <a:xfrm>
            <a:off x="218358" y="6125548"/>
            <a:ext cx="8714941" cy="380480"/>
          </a:xfrm>
          <a:prstGeom prst="rect">
            <a:avLst/>
          </a:prstGeom>
          <a:noFill/>
        </p:spPr>
        <p:txBody>
          <a:bodyPr wrap="square" lIns="0" tIns="36000" rIns="0" bIns="36000" rtlCol="0">
            <a:spAutoFit/>
          </a:bodyPr>
          <a:lstStyle/>
          <a:p>
            <a:pPr>
              <a:lnSpc>
                <a:spcPts val="1200"/>
              </a:lnSpc>
              <a:defRPr/>
            </a:pPr>
            <a:r>
              <a:rPr lang="zh-TW" altLang="zh-TW" sz="1100" spc="-20" dirty="0">
                <a:solidFill>
                  <a:srgbClr val="0C0C0C"/>
                </a:solidFill>
              </a:rPr>
              <a:t>以上簡報所提供之資訊，在尖端科技發展與產業變動中，無法保證資訊的時效性及完整性，使用者應自行承擔因使用本簡報資料可能產生之任何損害。著作權歸工研院所有，非經</a:t>
            </a:r>
            <a:r>
              <a:rPr lang="zh-TW" altLang="en-US" sz="1100" spc="-20" dirty="0">
                <a:solidFill>
                  <a:srgbClr val="0C0C0C"/>
                </a:solidFill>
              </a:rPr>
              <a:t>書面</a:t>
            </a:r>
            <a:r>
              <a:rPr lang="zh-TW" altLang="zh-TW" sz="1100" spc="-20" dirty="0">
                <a:solidFill>
                  <a:srgbClr val="0C0C0C"/>
                </a:solidFill>
              </a:rPr>
              <a:t>允許，不得以任何形式進行局部或全部之重製、公開傳輸、改作、散布或其他利用本簡報資料之行為。</a:t>
            </a:r>
            <a:endParaRPr lang="zh-TW" altLang="en-US" sz="1100" spc="-20" dirty="0">
              <a:solidFill>
                <a:srgbClr val="0C0C0C"/>
              </a:solidFill>
            </a:endParaRPr>
          </a:p>
        </p:txBody>
      </p:sp>
      <p:sp>
        <p:nvSpPr>
          <p:cNvPr id="54" name="文字版面配置區 11"/>
          <p:cNvSpPr>
            <a:spLocks noGrp="1"/>
          </p:cNvSpPr>
          <p:nvPr>
            <p:ph type="body" sz="quarter" idx="10"/>
          </p:nvPr>
        </p:nvSpPr>
        <p:spPr>
          <a:xfrm>
            <a:off x="5291552" y="3792879"/>
            <a:ext cx="1800000" cy="1168225"/>
          </a:xfrm>
          <a:prstGeom prst="rect">
            <a:avLst/>
          </a:prstGeom>
        </p:spPr>
        <p:txBody>
          <a:bodyPr lIns="36000" tIns="36000" rIns="36000" bIns="36000">
            <a:normAutofit/>
          </a:bodyPr>
          <a:lstStyle>
            <a:lvl1pPr marL="0" indent="0" algn="l" defTabSz="914400" rtl="0" eaLnBrk="1" latinLnBrk="0" hangingPunct="1">
              <a:lnSpc>
                <a:spcPts val="2000"/>
              </a:lnSpc>
              <a:spcBef>
                <a:spcPts val="0"/>
              </a:spcBef>
              <a:buClr>
                <a:srgbClr val="002060"/>
              </a:buClr>
              <a:buFont typeface="Arial" pitchFamily="34" charse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lvl="0"/>
            <a:r>
              <a:rPr lang="zh-TW" altLang="en-US"/>
              <a:t>編輯母片文字樣式</a:t>
            </a:r>
          </a:p>
        </p:txBody>
      </p:sp>
      <p:sp>
        <p:nvSpPr>
          <p:cNvPr id="55" name="文字版面配置區 11"/>
          <p:cNvSpPr>
            <a:spLocks noGrp="1"/>
          </p:cNvSpPr>
          <p:nvPr>
            <p:ph type="body" sz="quarter" idx="11"/>
          </p:nvPr>
        </p:nvSpPr>
        <p:spPr>
          <a:xfrm>
            <a:off x="7183499" y="238785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編輯母片文字樣式</a:t>
            </a:r>
          </a:p>
        </p:txBody>
      </p:sp>
      <p:sp>
        <p:nvSpPr>
          <p:cNvPr id="56" name="文字版面配置區 11"/>
          <p:cNvSpPr>
            <a:spLocks noGrp="1"/>
          </p:cNvSpPr>
          <p:nvPr>
            <p:ph type="body" sz="quarter" idx="12"/>
          </p:nvPr>
        </p:nvSpPr>
        <p:spPr>
          <a:xfrm>
            <a:off x="5286543" y="2406487"/>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編輯母片文字樣式</a:t>
            </a:r>
          </a:p>
        </p:txBody>
      </p:sp>
      <p:sp>
        <p:nvSpPr>
          <p:cNvPr id="57" name="文字版面配置區 11"/>
          <p:cNvSpPr>
            <a:spLocks noGrp="1"/>
          </p:cNvSpPr>
          <p:nvPr>
            <p:ph type="body" sz="quarter" idx="13"/>
          </p:nvPr>
        </p:nvSpPr>
        <p:spPr>
          <a:xfrm>
            <a:off x="7183500" y="379676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編輯母片文字樣式</a:t>
            </a:r>
          </a:p>
        </p:txBody>
      </p:sp>
      <p:sp>
        <p:nvSpPr>
          <p:cNvPr id="58" name="標題 2"/>
          <p:cNvSpPr>
            <a:spLocks noGrp="1"/>
          </p:cNvSpPr>
          <p:nvPr>
            <p:ph type="title"/>
          </p:nvPr>
        </p:nvSpPr>
        <p:spPr>
          <a:xfrm>
            <a:off x="5286543" y="836824"/>
            <a:ext cx="3749953" cy="1008000"/>
          </a:xfrm>
        </p:spPr>
        <p:txBody>
          <a:bodyPr>
            <a:normAutofit/>
          </a:bodyPr>
          <a:lstStyle>
            <a:lvl1pPr>
              <a:defRPr sz="5400" i="1">
                <a:solidFill>
                  <a:schemeClr val="tx1">
                    <a:lumMod val="85000"/>
                    <a:lumOff val="15000"/>
                  </a:schemeClr>
                </a:solidFill>
              </a:defRPr>
            </a:lvl1pPr>
          </a:lstStyle>
          <a:p>
            <a:r>
              <a:rPr lang="zh-TW" altLang="en-US" dirty="0"/>
              <a:t>按一下以編輯母片標題樣式</a:t>
            </a:r>
          </a:p>
        </p:txBody>
      </p:sp>
      <p:sp>
        <p:nvSpPr>
          <p:cNvPr id="13" name="文字方塊 12"/>
          <p:cNvSpPr txBox="1"/>
          <p:nvPr userDrawn="1"/>
        </p:nvSpPr>
        <p:spPr>
          <a:xfrm>
            <a:off x="3473262" y="5713511"/>
            <a:ext cx="2197477" cy="307777"/>
          </a:xfrm>
          <a:prstGeom prst="rect">
            <a:avLst/>
          </a:prstGeom>
          <a:noFill/>
        </p:spPr>
        <p:txBody>
          <a:bodyPr wrap="square" rtlCol="0">
            <a:spAutoFit/>
          </a:bodyPr>
          <a:lstStyle/>
          <a:p>
            <a:r>
              <a:rPr kumimoji="1" lang="en-US" altLang="zh-TW" sz="1400" dirty="0">
                <a:solidFill>
                  <a:srgbClr val="0C0C0C">
                    <a:lumMod val="75000"/>
                    <a:lumOff val="25000"/>
                  </a:srgbClr>
                </a:solidFill>
                <a:latin typeface="Verdana" charset="0"/>
                <a:ea typeface="Verdana" charset="0"/>
                <a:cs typeface="Verdana" charset="0"/>
              </a:rPr>
              <a:t>http://www.iek.org.tw</a:t>
            </a:r>
            <a:endParaRPr kumimoji="1" lang="zh-TW" altLang="en-US" sz="1400" dirty="0">
              <a:solidFill>
                <a:srgbClr val="0C0C0C">
                  <a:lumMod val="75000"/>
                  <a:lumOff val="25000"/>
                </a:srgbClr>
              </a:solidFill>
              <a:latin typeface="Verdana" charset="0"/>
              <a:ea typeface="Verdana" charset="0"/>
              <a:cs typeface="Verdana" charset="0"/>
            </a:endParaRPr>
          </a:p>
        </p:txBody>
      </p:sp>
      <p:pic>
        <p:nvPicPr>
          <p:cNvPr id="14" name="圖片 13"/>
          <p:cNvPicPr>
            <a:picLocks noChangeAspect="1"/>
          </p:cNvPicPr>
          <p:nvPr userDrawn="1"/>
        </p:nvPicPr>
        <p:blipFill>
          <a:blip r:embed="rId3"/>
          <a:stretch>
            <a:fillRect/>
          </a:stretch>
        </p:blipFill>
        <p:spPr>
          <a:xfrm>
            <a:off x="3446007" y="5326727"/>
            <a:ext cx="2251986" cy="386783"/>
          </a:xfrm>
          <a:prstGeom prst="rect">
            <a:avLst/>
          </a:prstGeom>
        </p:spPr>
      </p:pic>
      <p:sp>
        <p:nvSpPr>
          <p:cNvPr id="2" name="文字方塊 1"/>
          <p:cNvSpPr txBox="1"/>
          <p:nvPr userDrawn="1"/>
        </p:nvSpPr>
        <p:spPr>
          <a:xfrm>
            <a:off x="354279" y="1244659"/>
            <a:ext cx="2278800" cy="1338828"/>
          </a:xfrm>
          <a:prstGeom prst="rect">
            <a:avLst/>
          </a:prstGeom>
          <a:noFill/>
        </p:spPr>
        <p:txBody>
          <a:bodyPr wrap="square" rtlCol="0">
            <a:spAutoFit/>
          </a:bodyPr>
          <a:lstStyle/>
          <a:p>
            <a:pPr algn="ctr">
              <a:lnSpc>
                <a:spcPct val="150000"/>
              </a:lnSpc>
            </a:pPr>
            <a:r>
              <a:rPr lang="en-US" altLang="zh-TW" b="1" dirty="0">
                <a:solidFill>
                  <a:srgbClr val="7030A0"/>
                </a:solidFill>
                <a:latin typeface="微軟正黑體" panose="020B0604030504040204" pitchFamily="34" charset="-120"/>
              </a:rPr>
              <a:t>2025</a:t>
            </a:r>
            <a:r>
              <a:rPr lang="zh-TW" altLang="en-US" b="1" dirty="0">
                <a:solidFill>
                  <a:srgbClr val="7030A0"/>
                </a:solidFill>
                <a:latin typeface="微軟正黑體" panose="020B0604030504040204" pitchFamily="34" charset="-120"/>
              </a:rPr>
              <a:t>願景：</a:t>
            </a:r>
            <a:r>
              <a:rPr lang="en-US" altLang="zh-TW" b="1" dirty="0">
                <a:solidFill>
                  <a:srgbClr val="7030A0"/>
                </a:solidFill>
                <a:latin typeface="微軟正黑體" panose="020B0604030504040204" pitchFamily="34" charset="-120"/>
              </a:rPr>
              <a:t/>
            </a:r>
            <a:br>
              <a:rPr lang="en-US" altLang="zh-TW" b="1" dirty="0">
                <a:solidFill>
                  <a:srgbClr val="7030A0"/>
                </a:solidFill>
                <a:latin typeface="微軟正黑體" panose="020B0604030504040204" pitchFamily="34" charset="-120"/>
              </a:rPr>
            </a:br>
            <a:r>
              <a:rPr lang="zh-TW" altLang="zh-TW" b="1" dirty="0">
                <a:solidFill>
                  <a:srgbClr val="7030A0"/>
                </a:solidFill>
                <a:latin typeface="微軟正黑體" panose="020B0604030504040204" pitchFamily="34" charset="-120"/>
              </a:rPr>
              <a:t>促進台灣產業</a:t>
            </a:r>
            <a:endParaRPr lang="en-US" altLang="zh-TW" b="1" dirty="0">
              <a:solidFill>
                <a:srgbClr val="7030A0"/>
              </a:solidFill>
              <a:latin typeface="微軟正黑體" panose="020B0604030504040204" pitchFamily="34" charset="-120"/>
            </a:endParaRPr>
          </a:p>
          <a:p>
            <a:pPr algn="ctr">
              <a:lnSpc>
                <a:spcPct val="150000"/>
              </a:lnSpc>
            </a:pPr>
            <a:r>
              <a:rPr lang="zh-TW" altLang="zh-TW" b="1" dirty="0">
                <a:solidFill>
                  <a:srgbClr val="7030A0"/>
                </a:solidFill>
                <a:latin typeface="微軟正黑體" panose="020B0604030504040204" pitchFamily="34" charset="-120"/>
              </a:rPr>
              <a:t>科技創新與價值提升</a:t>
            </a:r>
            <a:endParaRPr lang="zh-TW" altLang="en-US" b="1" dirty="0">
              <a:solidFill>
                <a:srgbClr val="7030A0"/>
              </a:solidFill>
              <a:latin typeface="微軟正黑體" panose="020B0604030504040204" pitchFamily="34" charset="-120"/>
            </a:endParaRPr>
          </a:p>
        </p:txBody>
      </p:sp>
      <p:pic>
        <p:nvPicPr>
          <p:cNvPr id="3" name="圖片 2"/>
          <p:cNvPicPr>
            <a:picLocks noChangeAspect="1"/>
          </p:cNvPicPr>
          <p:nvPr userDrawn="1"/>
        </p:nvPicPr>
        <p:blipFill>
          <a:blip r:embed="rId4"/>
          <a:stretch>
            <a:fillRect/>
          </a:stretch>
        </p:blipFill>
        <p:spPr>
          <a:xfrm>
            <a:off x="2196488" y="4640297"/>
            <a:ext cx="2196000" cy="409588"/>
          </a:xfrm>
          <a:prstGeom prst="rect">
            <a:avLst/>
          </a:prstGeom>
        </p:spPr>
      </p:pic>
    </p:spTree>
    <p:extLst>
      <p:ext uri="{BB962C8B-B14F-4D97-AF65-F5344CB8AC3E}">
        <p14:creationId xmlns:p14="http://schemas.microsoft.com/office/powerpoint/2010/main" val="303387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50" fill="hold">
                                          <p:stCondLst>
                                            <p:cond delay="0"/>
                                          </p:stCondLst>
                                        </p:cTn>
                                        <p:tgtEl>
                                          <p:spTgt spid="17"/>
                                        </p:tgtEl>
                                        <p:attrNameLst>
                                          <p:attrName>r</p:attrName>
                                        </p:attrNameLst>
                                      </p:cBhvr>
                                    </p:animRot>
                                    <p:animRot by="-240000">
                                      <p:cBhvr>
                                        <p:cTn id="7" dur="500" fill="hold">
                                          <p:stCondLst>
                                            <p:cond delay="500"/>
                                          </p:stCondLst>
                                        </p:cTn>
                                        <p:tgtEl>
                                          <p:spTgt spid="17"/>
                                        </p:tgtEl>
                                        <p:attrNameLst>
                                          <p:attrName>r</p:attrName>
                                        </p:attrNameLst>
                                      </p:cBhvr>
                                    </p:animRot>
                                    <p:animRot by="240000">
                                      <p:cBhvr>
                                        <p:cTn id="8" dur="500" fill="hold">
                                          <p:stCondLst>
                                            <p:cond delay="1000"/>
                                          </p:stCondLst>
                                        </p:cTn>
                                        <p:tgtEl>
                                          <p:spTgt spid="17"/>
                                        </p:tgtEl>
                                        <p:attrNameLst>
                                          <p:attrName>r</p:attrName>
                                        </p:attrNameLst>
                                      </p:cBhvr>
                                    </p:animRot>
                                    <p:animRot by="-240000">
                                      <p:cBhvr>
                                        <p:cTn id="9" dur="500" fill="hold">
                                          <p:stCondLst>
                                            <p:cond delay="1500"/>
                                          </p:stCondLst>
                                        </p:cTn>
                                        <p:tgtEl>
                                          <p:spTgt spid="17"/>
                                        </p:tgtEl>
                                        <p:attrNameLst>
                                          <p:attrName>r</p:attrName>
                                        </p:attrNameLst>
                                      </p:cBhvr>
                                    </p:animRot>
                                    <p:animRot by="120000">
                                      <p:cBhvr>
                                        <p:cTn id="10" dur="500" fill="hold">
                                          <p:stCondLst>
                                            <p:cond delay="20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p:spPr>
        <p:txBody>
          <a:bodyPr anchor="t" anchorCtr="0">
            <a:noAutofit/>
          </a:bodyPr>
          <a:lstStyle>
            <a:lvl1pPr algn="ctr">
              <a:defRPr sz="3200"/>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文字版面配置區 8"/>
          <p:cNvSpPr>
            <a:spLocks noGrp="1"/>
          </p:cNvSpPr>
          <p:nvPr>
            <p:ph type="body" sz="quarter" idx="13"/>
          </p:nvPr>
        </p:nvSpPr>
        <p:spPr>
          <a:xfrm>
            <a:off x="72000" y="6650290"/>
            <a:ext cx="3311972" cy="188641"/>
          </a:xfrm>
        </p:spPr>
        <p:txBody>
          <a:bodyPr lIns="0" tIns="0" rIns="0" bIns="0" anchor="ctr" anchorCtr="0">
            <a:normAutofit/>
          </a:bodyPr>
          <a:lstStyle>
            <a:lvl1pPr marL="0" indent="0">
              <a:buFontTx/>
              <a:buNone/>
              <a:defRPr sz="1200" b="0" i="0">
                <a:solidFill>
                  <a:schemeClr val="tx1"/>
                </a:solidFill>
              </a:defRPr>
            </a:lvl1pPr>
          </a:lstStyle>
          <a:p>
            <a:pPr lvl="0"/>
            <a:r>
              <a:rPr lang="zh-TW" altLang="en-US"/>
              <a:t>按一下以編輯母片文字樣式</a:t>
            </a:r>
          </a:p>
        </p:txBody>
      </p:sp>
    </p:spTree>
    <p:extLst>
      <p:ext uri="{BB962C8B-B14F-4D97-AF65-F5344CB8AC3E}">
        <p14:creationId xmlns:p14="http://schemas.microsoft.com/office/powerpoint/2010/main" val="205566753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15833"/>
            <a:ext cx="9144001" cy="1123303"/>
          </a:xfrm>
          <a:prstGeom prst="rect">
            <a:avLst/>
          </a:prstGeom>
        </p:spPr>
      </p:pic>
      <p:sp>
        <p:nvSpPr>
          <p:cNvPr id="2" name="Title 1"/>
          <p:cNvSpPr>
            <a:spLocks noGrp="1"/>
          </p:cNvSpPr>
          <p:nvPr>
            <p:ph type="title"/>
          </p:nvPr>
        </p:nvSpPr>
        <p:spPr>
          <a:xfrm>
            <a:off x="522117" y="236791"/>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6" name="Slide Number Placeholder 5"/>
          <p:cNvSpPr>
            <a:spLocks noGrp="1"/>
          </p:cNvSpPr>
          <p:nvPr>
            <p:ph type="sldNum" sz="quarter" idx="12"/>
          </p:nvPr>
        </p:nvSpPr>
        <p:spPr>
          <a:xfrm>
            <a:off x="7086600" y="6483937"/>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solidFill>
                  <a:srgbClr val="0C0C0C"/>
                </a:solidFill>
              </a:rPr>
              <a:pPr/>
              <a:t>‹#›</a:t>
            </a:fld>
            <a:endParaRPr lang="zh-TW" altLang="en-US" dirty="0">
              <a:solidFill>
                <a:srgbClr val="0C0C0C"/>
              </a:solidFill>
            </a:endParaRPr>
          </a:p>
        </p:txBody>
      </p:sp>
      <p:pic>
        <p:nvPicPr>
          <p:cNvPr id="8" name="圖片 7">
            <a:extLst>
              <a:ext uri="{FF2B5EF4-FFF2-40B4-BE49-F238E27FC236}">
                <a16:creationId xmlns:a16="http://schemas.microsoft.com/office/drawing/2014/main" xmlns="" id="{702A2C25-1372-4CC5-9A8A-448B77B684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396545" y="0"/>
            <a:ext cx="1747455" cy="437329"/>
          </a:xfrm>
          <a:prstGeom prst="rect">
            <a:avLst/>
          </a:prstGeom>
        </p:spPr>
      </p:pic>
    </p:spTree>
    <p:extLst>
      <p:ext uri="{BB962C8B-B14F-4D97-AF65-F5344CB8AC3E}">
        <p14:creationId xmlns:p14="http://schemas.microsoft.com/office/powerpoint/2010/main" val="14401762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中文末頁">
    <p:spTree>
      <p:nvGrpSpPr>
        <p:cNvPr id="1" name=""/>
        <p:cNvGrpSpPr/>
        <p:nvPr/>
      </p:nvGrpSpPr>
      <p:grpSpPr>
        <a:xfrm>
          <a:off x="0" y="0"/>
          <a:ext cx="0" cy="0"/>
          <a:chOff x="0" y="0"/>
          <a:chExt cx="0" cy="0"/>
        </a:xfrm>
      </p:grpSpPr>
      <p:sp>
        <p:nvSpPr>
          <p:cNvPr id="50" name="文字方塊 49"/>
          <p:cNvSpPr txBox="1"/>
          <p:nvPr userDrawn="1"/>
        </p:nvSpPr>
        <p:spPr>
          <a:xfrm>
            <a:off x="1401183" y="5713511"/>
            <a:ext cx="2378730" cy="307777"/>
          </a:xfrm>
          <a:prstGeom prst="rect">
            <a:avLst/>
          </a:prstGeom>
          <a:noFill/>
        </p:spPr>
        <p:txBody>
          <a:bodyPr wrap="square" rtlCol="0">
            <a:spAutoFit/>
          </a:bodyPr>
          <a:lstStyle/>
          <a:p>
            <a:r>
              <a:rPr kumimoji="1" lang="en-US" altLang="zh-TW" sz="1400" dirty="0">
                <a:solidFill>
                  <a:srgbClr val="0C0C0C">
                    <a:lumMod val="75000"/>
                    <a:lumOff val="25000"/>
                  </a:srgbClr>
                </a:solidFill>
                <a:latin typeface="Verdana" charset="0"/>
                <a:ea typeface="Verdana" charset="0"/>
                <a:cs typeface="Verdana" charset="0"/>
              </a:rPr>
              <a:t>http://www.iek.org.tw</a:t>
            </a:r>
            <a:endParaRPr kumimoji="1" lang="zh-TW" altLang="en-US" sz="1400" dirty="0">
              <a:solidFill>
                <a:srgbClr val="0C0C0C">
                  <a:lumMod val="75000"/>
                  <a:lumOff val="25000"/>
                </a:srgbClr>
              </a:solidFill>
              <a:latin typeface="Verdana" charset="0"/>
              <a:ea typeface="Verdana" charset="0"/>
              <a:cs typeface="Verdana" charset="0"/>
            </a:endParaRPr>
          </a:p>
        </p:txBody>
      </p:sp>
      <p:sp>
        <p:nvSpPr>
          <p:cNvPr id="51" name="文字方塊 50"/>
          <p:cNvSpPr txBox="1"/>
          <p:nvPr userDrawn="1"/>
        </p:nvSpPr>
        <p:spPr>
          <a:xfrm>
            <a:off x="218358" y="6125548"/>
            <a:ext cx="8714941" cy="380480"/>
          </a:xfrm>
          <a:prstGeom prst="rect">
            <a:avLst/>
          </a:prstGeom>
          <a:noFill/>
        </p:spPr>
        <p:txBody>
          <a:bodyPr wrap="square" lIns="0" tIns="36000" rIns="0" bIns="36000" rtlCol="0">
            <a:spAutoFit/>
          </a:bodyPr>
          <a:lstStyle/>
          <a:p>
            <a:pPr>
              <a:lnSpc>
                <a:spcPts val="1200"/>
              </a:lnSpc>
              <a:defRPr/>
            </a:pPr>
            <a:r>
              <a:rPr lang="zh-TW" altLang="zh-TW" sz="1100" spc="-20" dirty="0">
                <a:solidFill>
                  <a:srgbClr val="0C0C0C"/>
                </a:solidFill>
              </a:rPr>
              <a:t>以上簡報所提供之資訊，在尖端科技發展與產業變動中，無法保證資訊的時效性及完整性，使用者應自行承擔因使用本簡報資料可能產生之任何損害。著作權歸工研院所有，非經</a:t>
            </a:r>
            <a:r>
              <a:rPr lang="zh-TW" altLang="en-US" sz="1100" spc="-20" dirty="0">
                <a:solidFill>
                  <a:srgbClr val="0C0C0C"/>
                </a:solidFill>
              </a:rPr>
              <a:t>書面</a:t>
            </a:r>
            <a:r>
              <a:rPr lang="zh-TW" altLang="zh-TW" sz="1100" spc="-20" dirty="0">
                <a:solidFill>
                  <a:srgbClr val="0C0C0C"/>
                </a:solidFill>
              </a:rPr>
              <a:t>允許，不得以任何形式進行局部或全部之重製、公開傳輸、改作、散布或其他利用本簡報資料之行為。</a:t>
            </a:r>
            <a:endParaRPr lang="zh-TW" altLang="en-US" sz="1100" spc="-20" dirty="0">
              <a:solidFill>
                <a:srgbClr val="0C0C0C"/>
              </a:solidFill>
            </a:endParaRPr>
          </a:p>
        </p:txBody>
      </p:sp>
      <p:sp>
        <p:nvSpPr>
          <p:cNvPr id="54" name="文字版面配置區 11"/>
          <p:cNvSpPr>
            <a:spLocks noGrp="1"/>
          </p:cNvSpPr>
          <p:nvPr>
            <p:ph type="body" sz="quarter" idx="10"/>
          </p:nvPr>
        </p:nvSpPr>
        <p:spPr>
          <a:xfrm>
            <a:off x="5291552" y="3792879"/>
            <a:ext cx="1800000" cy="1168225"/>
          </a:xfrm>
          <a:prstGeom prst="rect">
            <a:avLst/>
          </a:prstGeom>
        </p:spPr>
        <p:txBody>
          <a:bodyPr lIns="36000" tIns="36000" rIns="36000" bIns="36000">
            <a:normAutofit/>
          </a:bodyPr>
          <a:lstStyle>
            <a:lvl1pPr marL="0" indent="0" algn="l" defTabSz="914400" rtl="0" eaLnBrk="1" latinLnBrk="0" hangingPunct="1">
              <a:lnSpc>
                <a:spcPts val="2000"/>
              </a:lnSpc>
              <a:spcBef>
                <a:spcPts val="0"/>
              </a:spcBef>
              <a:buClr>
                <a:srgbClr val="002060"/>
              </a:buClr>
              <a:buFont typeface="Arial" pitchFamily="34" charse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lvl="0"/>
            <a:r>
              <a:rPr lang="zh-TW" altLang="en-US"/>
              <a:t>按一下以編輯母片文字樣式</a:t>
            </a:r>
          </a:p>
        </p:txBody>
      </p:sp>
      <p:sp>
        <p:nvSpPr>
          <p:cNvPr id="55" name="文字版面配置區 11"/>
          <p:cNvSpPr>
            <a:spLocks noGrp="1"/>
          </p:cNvSpPr>
          <p:nvPr>
            <p:ph type="body" sz="quarter" idx="11"/>
          </p:nvPr>
        </p:nvSpPr>
        <p:spPr>
          <a:xfrm>
            <a:off x="7183499" y="238785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按一下以編輯母片文字樣式</a:t>
            </a:r>
          </a:p>
        </p:txBody>
      </p:sp>
      <p:sp>
        <p:nvSpPr>
          <p:cNvPr id="56" name="文字版面配置區 11"/>
          <p:cNvSpPr>
            <a:spLocks noGrp="1"/>
          </p:cNvSpPr>
          <p:nvPr>
            <p:ph type="body" sz="quarter" idx="12"/>
          </p:nvPr>
        </p:nvSpPr>
        <p:spPr>
          <a:xfrm>
            <a:off x="5286543" y="2406487"/>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按一下以編輯母片文字樣式</a:t>
            </a:r>
          </a:p>
        </p:txBody>
      </p:sp>
      <p:sp>
        <p:nvSpPr>
          <p:cNvPr id="57" name="文字版面配置區 11"/>
          <p:cNvSpPr>
            <a:spLocks noGrp="1"/>
          </p:cNvSpPr>
          <p:nvPr>
            <p:ph type="body" sz="quarter" idx="13"/>
          </p:nvPr>
        </p:nvSpPr>
        <p:spPr>
          <a:xfrm>
            <a:off x="7183500" y="379676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按一下以編輯母片文字樣式</a:t>
            </a:r>
          </a:p>
        </p:txBody>
      </p:sp>
      <p:sp>
        <p:nvSpPr>
          <p:cNvPr id="58" name="標題 2"/>
          <p:cNvSpPr>
            <a:spLocks noGrp="1"/>
          </p:cNvSpPr>
          <p:nvPr>
            <p:ph type="title"/>
          </p:nvPr>
        </p:nvSpPr>
        <p:spPr>
          <a:xfrm>
            <a:off x="5286543" y="836824"/>
            <a:ext cx="3749953" cy="1008000"/>
          </a:xfrm>
        </p:spPr>
        <p:txBody>
          <a:bodyPr>
            <a:normAutofit/>
          </a:bodyPr>
          <a:lstStyle>
            <a:lvl1pPr>
              <a:defRPr sz="5400" i="1">
                <a:solidFill>
                  <a:schemeClr val="tx1">
                    <a:lumMod val="85000"/>
                    <a:lumOff val="15000"/>
                  </a:schemeClr>
                </a:solidFill>
              </a:defRPr>
            </a:lvl1pPr>
          </a:lstStyle>
          <a:p>
            <a:r>
              <a:rPr lang="zh-TW" altLang="en-US"/>
              <a:t>按一下以編輯母片標題樣式</a:t>
            </a:r>
            <a:endParaRPr lang="zh-TW" altLang="en-US" dirty="0"/>
          </a:p>
        </p:txBody>
      </p:sp>
      <p:pic>
        <p:nvPicPr>
          <p:cNvPr id="59" name="圖片 58">
            <a:hlinkClick r:id="rId2"/>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0973" y="971425"/>
            <a:ext cx="4198264" cy="4198264"/>
          </a:xfrm>
          <a:prstGeom prst="rect">
            <a:avLst/>
          </a:prstGeom>
        </p:spPr>
      </p:pic>
      <p:graphicFrame>
        <p:nvGraphicFramePr>
          <p:cNvPr id="60" name="圖表 59"/>
          <p:cNvGraphicFramePr/>
          <p:nvPr userDrawn="1">
            <p:extLst/>
          </p:nvPr>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4"/>
          </a:graphicData>
        </a:graphic>
      </p:graphicFrame>
      <p:pic>
        <p:nvPicPr>
          <p:cNvPr id="61" name="圖片 6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2227" y="1531202"/>
            <a:ext cx="1100787" cy="1100787"/>
          </a:xfrm>
          <a:prstGeom prst="rect">
            <a:avLst/>
          </a:prstGeom>
        </p:spPr>
      </p:pic>
      <p:graphicFrame>
        <p:nvGraphicFramePr>
          <p:cNvPr id="62" name="圖表 61"/>
          <p:cNvGraphicFramePr/>
          <p:nvPr userDrawn="1"/>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3" name="圖表 62"/>
          <p:cNvGraphicFramePr/>
          <p:nvPr userDrawn="1"/>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7"/>
          </a:graphicData>
        </a:graphic>
      </p:graphicFrame>
      <p:pic>
        <p:nvPicPr>
          <p:cNvPr id="64" name="圖片 63"/>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551324" y="2892362"/>
            <a:ext cx="1100787" cy="1100787"/>
          </a:xfrm>
          <a:prstGeom prst="rect">
            <a:avLst/>
          </a:prstGeom>
        </p:spPr>
      </p:pic>
      <p:pic>
        <p:nvPicPr>
          <p:cNvPr id="65" name="圖片 6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979711" y="886581"/>
            <a:ext cx="1100787" cy="1100787"/>
          </a:xfrm>
          <a:prstGeom prst="rect">
            <a:avLst/>
          </a:prstGeom>
        </p:spPr>
      </p:pic>
      <p:pic>
        <p:nvPicPr>
          <p:cNvPr id="66" name="圖片 65"/>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98242" y="2901438"/>
            <a:ext cx="1100787" cy="1100787"/>
          </a:xfrm>
          <a:prstGeom prst="rect">
            <a:avLst/>
          </a:prstGeom>
        </p:spPr>
      </p:pic>
      <p:pic>
        <p:nvPicPr>
          <p:cNvPr id="67" name="圖片 66"/>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280152" y="3976559"/>
            <a:ext cx="1100787" cy="1100787"/>
          </a:xfrm>
          <a:prstGeom prst="rect">
            <a:avLst/>
          </a:prstGeom>
        </p:spPr>
      </p:pic>
      <p:pic>
        <p:nvPicPr>
          <p:cNvPr id="68" name="圖片 67"/>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2737032" y="3992426"/>
            <a:ext cx="1100787" cy="1100787"/>
          </a:xfrm>
          <a:prstGeom prst="rect">
            <a:avLst/>
          </a:prstGeom>
        </p:spPr>
      </p:pic>
      <p:pic>
        <p:nvPicPr>
          <p:cNvPr id="69" name="圖片 68"/>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299253" y="1543880"/>
            <a:ext cx="1100787" cy="1100787"/>
          </a:xfrm>
          <a:prstGeom prst="rect">
            <a:avLst/>
          </a:prstGeom>
        </p:spPr>
      </p:pic>
      <p:graphicFrame>
        <p:nvGraphicFramePr>
          <p:cNvPr id="70" name="圖表 69"/>
          <p:cNvGraphicFramePr/>
          <p:nvPr userDrawn="1">
            <p:extLst/>
          </p:nvPr>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14"/>
          </a:graphicData>
        </a:graphic>
      </p:graphicFrame>
      <p:sp>
        <p:nvSpPr>
          <p:cNvPr id="71" name="矩形 70"/>
          <p:cNvSpPr/>
          <p:nvPr userDrawn="1"/>
        </p:nvSpPr>
        <p:spPr>
          <a:xfrm>
            <a:off x="971600" y="2348880"/>
            <a:ext cx="3024336" cy="830997"/>
          </a:xfrm>
          <a:prstGeom prst="rect">
            <a:avLst/>
          </a:prstGeom>
        </p:spPr>
        <p:txBody>
          <a:bodyPr wrap="square">
            <a:spAutoFit/>
          </a:bodyPr>
          <a:lstStyle/>
          <a:p>
            <a:pPr algn="ctr"/>
            <a:r>
              <a:rPr lang="zh-TW" altLang="en-US" sz="2400" b="1" dirty="0">
                <a:solidFill>
                  <a:srgbClr val="FF960C"/>
                </a:solidFill>
                <a:ea typeface="標楷體" panose="03000509000000000000" pitchFamily="65" charset="-120"/>
              </a:rPr>
              <a:t>建永續</a:t>
            </a:r>
            <a:endParaRPr lang="en-US" altLang="zh-TW" sz="2400" b="1" dirty="0">
              <a:solidFill>
                <a:srgbClr val="FF960C"/>
              </a:solidFill>
              <a:ea typeface="標楷體" panose="03000509000000000000" pitchFamily="65" charset="-120"/>
            </a:endParaRPr>
          </a:p>
          <a:p>
            <a:pPr algn="ctr"/>
            <a:r>
              <a:rPr lang="zh-TW" altLang="en-US" sz="2400" b="1" dirty="0">
                <a:solidFill>
                  <a:srgbClr val="008000"/>
                </a:solidFill>
                <a:ea typeface="標楷體" panose="03000509000000000000" pitchFamily="65" charset="-120"/>
              </a:rPr>
              <a:t>循環</a:t>
            </a:r>
            <a:r>
              <a:rPr lang="zh-TW" altLang="en-US" sz="2400" b="1" dirty="0">
                <a:solidFill>
                  <a:srgbClr val="0C0C0C"/>
                </a:solidFill>
                <a:ea typeface="標楷體" panose="03000509000000000000" pitchFamily="65" charset="-120"/>
              </a:rPr>
              <a:t>再生</a:t>
            </a:r>
            <a:r>
              <a:rPr lang="zh-TW" altLang="en-US" sz="2400" b="1" dirty="0">
                <a:solidFill>
                  <a:srgbClr val="336600"/>
                </a:solidFill>
                <a:ea typeface="標楷體" panose="03000509000000000000" pitchFamily="65" charset="-120"/>
              </a:rPr>
              <a:t> </a:t>
            </a:r>
            <a:r>
              <a:rPr lang="zh-TW" altLang="en-US" sz="2400" b="1" dirty="0">
                <a:solidFill>
                  <a:srgbClr val="0C0C0C"/>
                </a:solidFill>
                <a:ea typeface="標楷體" panose="03000509000000000000" pitchFamily="65" charset="-120"/>
              </a:rPr>
              <a:t>創新</a:t>
            </a:r>
            <a:r>
              <a:rPr lang="zh-TW" altLang="en-US" sz="2400" b="1" dirty="0">
                <a:solidFill>
                  <a:srgbClr val="008000"/>
                </a:solidFill>
                <a:ea typeface="標楷體" panose="03000509000000000000" pitchFamily="65" charset="-120"/>
              </a:rPr>
              <a:t>經濟</a:t>
            </a:r>
          </a:p>
        </p:txBody>
      </p:sp>
      <p:sp>
        <p:nvSpPr>
          <p:cNvPr id="72" name="矩形 71"/>
          <p:cNvSpPr/>
          <p:nvPr userDrawn="1"/>
        </p:nvSpPr>
        <p:spPr>
          <a:xfrm>
            <a:off x="552320" y="3135440"/>
            <a:ext cx="3888432" cy="292388"/>
          </a:xfrm>
          <a:prstGeom prst="rect">
            <a:avLst/>
          </a:prstGeom>
          <a:effectLst>
            <a:glow rad="63500">
              <a:schemeClr val="bg1"/>
            </a:glow>
          </a:effectLst>
        </p:spPr>
        <p:txBody>
          <a:bodyPr wrap="square">
            <a:spAutoFit/>
          </a:bodyPr>
          <a:lstStyle/>
          <a:p>
            <a:pPr algn="ctr"/>
            <a:r>
              <a:rPr lang="en-US" altLang="zh-TW" sz="1300" b="1" dirty="0">
                <a:solidFill>
                  <a:srgbClr val="336600"/>
                </a:solidFill>
                <a:hlinkClick r:id="rId2"/>
              </a:rPr>
              <a:t>ieknet.iek.org.tw/</a:t>
            </a:r>
            <a:r>
              <a:rPr lang="en-US" altLang="zh-TW" sz="1300" b="1" dirty="0" err="1">
                <a:solidFill>
                  <a:srgbClr val="336600"/>
                </a:solidFill>
                <a:hlinkClick r:id="rId2"/>
              </a:rPr>
              <a:t>IEKTopics</a:t>
            </a:r>
            <a:r>
              <a:rPr lang="en-US" altLang="zh-TW" sz="1300" b="1" dirty="0">
                <a:solidFill>
                  <a:srgbClr val="336600"/>
                </a:solidFill>
                <a:hlinkClick r:id="rId2"/>
              </a:rPr>
              <a:t>/2017</a:t>
            </a:r>
            <a:endParaRPr lang="zh-TW" altLang="en-US" sz="1300" b="1" dirty="0">
              <a:solidFill>
                <a:srgbClr val="336600"/>
              </a:solidFill>
            </a:endParaRPr>
          </a:p>
        </p:txBody>
      </p:sp>
      <p:pic>
        <p:nvPicPr>
          <p:cNvPr id="4" name="圖片 3"/>
          <p:cNvPicPr>
            <a:picLocks noChangeAspect="1"/>
          </p:cNvPicPr>
          <p:nvPr userDrawn="1"/>
        </p:nvPicPr>
        <p:blipFill>
          <a:blip r:embed="rId15"/>
          <a:stretch>
            <a:fillRect/>
          </a:stretch>
        </p:blipFill>
        <p:spPr>
          <a:xfrm>
            <a:off x="1222620" y="5231419"/>
            <a:ext cx="2806910" cy="482092"/>
          </a:xfrm>
          <a:prstGeom prst="rect">
            <a:avLst/>
          </a:prstGeom>
        </p:spPr>
      </p:pic>
    </p:spTree>
    <p:extLst>
      <p:ext uri="{BB962C8B-B14F-4D97-AF65-F5344CB8AC3E}">
        <p14:creationId xmlns:p14="http://schemas.microsoft.com/office/powerpoint/2010/main" val="41635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fill="hold" nodeType="withEffect">
                                  <p:stCondLst>
                                    <p:cond delay="0"/>
                                  </p:stCondLst>
                                  <p:childTnLst>
                                    <p:animMotion origin="layout" path="M 5E-6 3.33333E-6 C 0.06441 -0.10186 0.17414 -0.1257 0.25278 -0.04699 C 0.32917 0.03102 0.34671 0.18287 0.28577 0.28611 C 0.22639 0.39189 0.11528 0.41389 0.03594 0.33472 C -0.04167 0.2574 -0.05903 0.10439 5E-6 3.33333E-6 Z " pathEditMode="relative" rAng="18420000" ptsTypes="AAAAA">
                                      <p:cBhvr>
                                        <p:cTn id="6" dur="8000" fill="hold"/>
                                        <p:tgtEl>
                                          <p:spTgt spid="61"/>
                                        </p:tgtEl>
                                        <p:attrNameLst>
                                          <p:attrName>ppt_x</p:attrName>
                                          <p:attrName>ppt_y</p:attrName>
                                        </p:attrNameLst>
                                      </p:cBhvr>
                                      <p:rCtr x="14306" y="14282"/>
                                    </p:animMotion>
                                  </p:childTnLst>
                                </p:cTn>
                              </p:par>
                              <p:par>
                                <p:cTn id="7" presetID="1" presetClass="path" presetSubtype="0" fill="hold" nodeType="withEffect">
                                  <p:stCondLst>
                                    <p:cond delay="0"/>
                                  </p:stCondLst>
                                  <p:childTnLst>
                                    <p:animMotion origin="layout" path="M -1.11111E-6 2.59259E-6 C -0.02535 0.12662 -0.11962 0.20787 -0.2158 0.1787 C -0.3092 0.14953 -0.37014 0.0206 -0.34705 -0.10787 C -0.32483 -0.23542 -0.23108 -0.3132 -0.13403 -0.28635 C -0.03941 -0.25764 0.02292 -0.12685 -1.11111E-6 2.59259E-6 Z " pathEditMode="relative" rAng="6180000" ptsTypes="AAAAA">
                                      <p:cBhvr>
                                        <p:cTn id="8" dur="8000" fill="hold"/>
                                        <p:tgtEl>
                                          <p:spTgt spid="64"/>
                                        </p:tgtEl>
                                        <p:attrNameLst>
                                          <p:attrName>ppt_x</p:attrName>
                                          <p:attrName>ppt_y</p:attrName>
                                        </p:attrNameLst>
                                      </p:cBhvr>
                                      <p:rCtr x="-17344" y="-5347"/>
                                    </p:animMotion>
                                  </p:childTnLst>
                                </p:cTn>
                              </p:par>
                              <p:par>
                                <p:cTn id="9" presetID="1" presetClass="path" presetSubtype="0" fill="hold" nodeType="withEffect">
                                  <p:stCondLst>
                                    <p:cond delay="0"/>
                                  </p:stCondLst>
                                  <p:childTnLst>
                                    <p:animMotion origin="layout" path="M -8.33333E-7 2.22222E-6 C 0.09948 0.00648 0.17969 0.10995 0.17969 0.2419 C 0.17951 0.36991 0.09879 0.48032 -8.33333E-7 0.47731 C -0.09896 0.47778 -0.17934 0.37199 -0.17951 0.23981 C -0.17969 0.10995 -0.09878 -0.00023 -8.33333E-7 2.22222E-6 Z " pathEditMode="relative" rAng="0" ptsTypes="AAAAA">
                                      <p:cBhvr>
                                        <p:cTn id="10" dur="8000" fill="hold"/>
                                        <p:tgtEl>
                                          <p:spTgt spid="65"/>
                                        </p:tgtEl>
                                        <p:attrNameLst>
                                          <p:attrName>ppt_x</p:attrName>
                                          <p:attrName>ppt_y</p:attrName>
                                        </p:attrNameLst>
                                      </p:cBhvr>
                                      <p:rCtr x="0" y="23843"/>
                                    </p:animMotion>
                                  </p:childTnLst>
                                </p:cTn>
                              </p:par>
                              <p:par>
                                <p:cTn id="11" presetID="1" presetClass="path" presetSubtype="0" fill="hold" nodeType="withEffect">
                                  <p:stCondLst>
                                    <p:cond delay="0"/>
                                  </p:stCondLst>
                                  <p:childTnLst>
                                    <p:animMotion origin="layout" path="M 3.05556E-6 3.33333E-6 C -0.02118 -0.12894 0.03593 -0.2588 0.13246 -0.29121 C 0.22552 -0.32176 0.3243 -0.24468 0.34739 -0.11528 C 0.37743 0.00995 0.31371 0.14051 0.21805 0.17407 C 0.12309 0.20555 0.02361 0.12777 3.05556E-6 3.33333E-6 Z " pathEditMode="relative" rAng="15360000" ptsTypes="AAAAA">
                                      <p:cBhvr>
                                        <p:cTn id="12" dur="8000" fill="hold"/>
                                        <p:tgtEl>
                                          <p:spTgt spid="66"/>
                                        </p:tgtEl>
                                        <p:attrNameLst>
                                          <p:attrName>ppt_x</p:attrName>
                                          <p:attrName>ppt_y</p:attrName>
                                        </p:attrNameLst>
                                      </p:cBhvr>
                                      <p:rCtr x="17361" y="-5787"/>
                                    </p:animMotion>
                                  </p:childTnLst>
                                </p:cTn>
                              </p:par>
                              <p:par>
                                <p:cTn id="13" presetID="1" presetClass="path" presetSubtype="0" fill="hold" nodeType="withEffect">
                                  <p:stCondLst>
                                    <p:cond delay="0"/>
                                  </p:stCondLst>
                                  <p:childTnLst>
                                    <p:animMotion origin="layout" path="M -3.61111E-6 -3.7037E-6 C -0.08819 -0.06203 -0.12656 -0.20347 -0.08229 -0.3206 C -0.04097 -0.43634 0.06719 -0.4868 0.15591 -0.42731 C 0.24427 -0.37083 0.28125 -0.2287 0.23768 -0.11088 C 0.19601 0.00602 0.08716 0.05949 -3.61111E-6 -3.7037E-6 Z " pathEditMode="relative" rAng="12360000" ptsTypes="AAAAA">
                                      <p:cBhvr>
                                        <p:cTn id="14" dur="8000" fill="hold"/>
                                        <p:tgtEl>
                                          <p:spTgt spid="67"/>
                                        </p:tgtEl>
                                        <p:attrNameLst>
                                          <p:attrName>ppt_x</p:attrName>
                                          <p:attrName>ppt_y</p:attrName>
                                        </p:attrNameLst>
                                      </p:cBhvr>
                                      <p:rCtr x="7726" y="-21389"/>
                                    </p:animMotion>
                                  </p:childTnLst>
                                </p:cTn>
                              </p:par>
                              <p:par>
                                <p:cTn id="15" presetID="1" presetClass="path" presetSubtype="0" fill="hold" nodeType="withEffect">
                                  <p:stCondLst>
                                    <p:cond delay="0"/>
                                  </p:stCondLst>
                                  <p:childTnLst>
                                    <p:animMotion origin="layout" path="M 3.05556E-6 -3.7037E-7 C -0.0908 0.05787 -0.19844 0.01134 -0.24219 -0.10278 C -0.28577 -0.21643 -0.25261 -0.36481 -0.16302 -0.42153 C -0.0757 -0.48171 0.03107 -0.43657 0.07639 -0.31898 C 0.12135 -0.20324 0.08663 -0.05671 3.05556E-6 -3.7037E-7 Z " pathEditMode="relative" rAng="9180000" ptsTypes="AAAAA">
                                      <p:cBhvr>
                                        <p:cTn id="16" dur="8000" fill="hold"/>
                                        <p:tgtEl>
                                          <p:spTgt spid="68"/>
                                        </p:tgtEl>
                                        <p:attrNameLst>
                                          <p:attrName>ppt_x</p:attrName>
                                          <p:attrName>ppt_y</p:attrName>
                                        </p:attrNameLst>
                                      </p:cBhvr>
                                      <p:rCtr x="-8247" y="-20995"/>
                                    </p:animMotion>
                                  </p:childTnLst>
                                </p:cTn>
                              </p:par>
                              <p:par>
                                <p:cTn id="17" presetID="1" presetClass="path" presetSubtype="0" fill="hold" nodeType="withEffect">
                                  <p:stCondLst>
                                    <p:cond delay="0"/>
                                  </p:stCondLst>
                                  <p:childTnLst>
                                    <p:animMotion origin="layout" path="M -5.55556E-7 -4.07407E-6 C 0.05608 0.10579 0.03906 0.25718 -0.04097 0.33449 C -0.11771 0.40949 -0.2316 0.38727 -0.28785 0.27963 C -0.34618 0.17385 -0.32865 0.02547 -0.24861 -0.05162 C -0.16996 -0.12777 -0.05712 -0.10578 -5.55556E-7 -4.07407E-6 Z " pathEditMode="relative" rAng="3240000" ptsTypes="AAAAA">
                                      <p:cBhvr>
                                        <p:cTn id="18" dur="8000" fill="hold"/>
                                        <p:tgtEl>
                                          <p:spTgt spid="69"/>
                                        </p:tgtEl>
                                        <p:attrNameLst>
                                          <p:attrName>ppt_x</p:attrName>
                                          <p:attrName>ppt_y</p:attrName>
                                        </p:attrNameLst>
                                      </p:cBhvr>
                                      <p:rCtr x="-14358" y="1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9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srgbClr val="0C0C0C"/>
                </a:solidFill>
              </a:rPr>
              <a:t>資料來源：工研院</a:t>
            </a:r>
            <a:r>
              <a:rPr lang="en-US" altLang="zh-TW" dirty="0" smtClean="0">
                <a:solidFill>
                  <a:srgbClr val="0C0C0C"/>
                </a:solidFill>
              </a:rPr>
              <a:t>IEK Consulting (</a:t>
            </a:r>
            <a:r>
              <a:rPr lang="en-US" altLang="zh-TW" dirty="0" err="1" smtClean="0">
                <a:solidFill>
                  <a:srgbClr val="0C0C0C"/>
                </a:solidFill>
              </a:rPr>
              <a:t>yyyy</a:t>
            </a:r>
            <a:r>
              <a:rPr lang="en-US" altLang="zh-TW" dirty="0" smtClean="0">
                <a:solidFill>
                  <a:srgbClr val="0C0C0C"/>
                </a:solidFill>
              </a:rPr>
              <a:t>/mm)</a:t>
            </a:r>
            <a:endParaRPr lang="zh-TW" altLang="en-US" dirty="0">
              <a:solidFill>
                <a:srgbClr val="0C0C0C"/>
              </a:solidFill>
            </a:endParaRPr>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
        <p:nvSpPr>
          <p:cNvPr id="7" name="內容版面配置區 6"/>
          <p:cNvSpPr>
            <a:spLocks noGrp="1"/>
          </p:cNvSpPr>
          <p:nvPr>
            <p:ph sz="quarter" idx="10"/>
          </p:nvPr>
        </p:nvSpPr>
        <p:spPr>
          <a:xfrm>
            <a:off x="8820150" y="260350"/>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41713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1844063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14183931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0531652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47343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34089959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64706161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3.pn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741" y="107674"/>
            <a:ext cx="8522562" cy="1325563"/>
          </a:xfrm>
          <a:prstGeom prst="rect">
            <a:avLst/>
          </a:prstGeom>
        </p:spPr>
        <p:txBody>
          <a:bodyPr vert="horz" lIns="91440" tIns="45720" rIns="91440" bIns="45720" rtlCol="0" anchor="ctr">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381741" y="1763016"/>
            <a:ext cx="8522562" cy="4638177"/>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Tree>
    <p:extLst>
      <p:ext uri="{BB962C8B-B14F-4D97-AF65-F5344CB8AC3E}">
        <p14:creationId xmlns:p14="http://schemas.microsoft.com/office/powerpoint/2010/main" val="2963358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7" r:id="rId15"/>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3600" b="1" kern="1200">
          <a:solidFill>
            <a:srgbClr val="469292"/>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5" name="標題版面配置區 1"/>
          <p:cNvSpPr>
            <a:spLocks noGrp="1"/>
          </p:cNvSpPr>
          <p:nvPr>
            <p:ph type="title"/>
          </p:nvPr>
        </p:nvSpPr>
        <p:spPr>
          <a:xfrm>
            <a:off x="0" y="208800"/>
            <a:ext cx="9144000" cy="1008000"/>
          </a:xfrm>
          <a:prstGeom prst="rect">
            <a:avLst/>
          </a:prstGeom>
        </p:spPr>
        <p:txBody>
          <a:bodyPr vert="horz" lIns="91440" tIns="45720" rIns="91440" bIns="45720" rtlCol="0" anchor="t" anchorCtr="0">
            <a:normAutofit/>
          </a:bodyPr>
          <a:lstStyle/>
          <a:p>
            <a:r>
              <a:rPr lang="zh-TW" altLang="en-US" dirty="0" smtClean="0"/>
              <a:t>按一下以編輯母片標題樣式</a:t>
            </a:r>
            <a:endParaRPr lang="zh-TW" altLang="en-US" dirty="0"/>
          </a:p>
        </p:txBody>
      </p:sp>
      <p:sp>
        <p:nvSpPr>
          <p:cNvPr id="23" name="文字方塊 22"/>
          <p:cNvSpPr txBox="1"/>
          <p:nvPr/>
        </p:nvSpPr>
        <p:spPr>
          <a:xfrm>
            <a:off x="8676456" y="6624327"/>
            <a:ext cx="467544" cy="276999"/>
          </a:xfrm>
          <a:prstGeom prst="rect">
            <a:avLst/>
          </a:prstGeom>
          <a:noFill/>
        </p:spPr>
        <p:txBody>
          <a:bodyPr wrap="square" rtlCol="0">
            <a:spAutoFit/>
          </a:bodyPr>
          <a:lstStyle/>
          <a:p>
            <a:fld id="{656270F7-55D0-4AF8-95F6-5D5E45D36F7A}" type="slidenum">
              <a:rPr lang="zh-TW" altLang="en-US" sz="1200" b="1" smtClean="0">
                <a:solidFill>
                  <a:prstClr val="black"/>
                </a:solidFill>
              </a:rPr>
              <a:pPr/>
              <a:t>‹#›</a:t>
            </a:fld>
            <a:endParaRPr lang="zh-TW" altLang="en-US" sz="1200" b="1" dirty="0">
              <a:solidFill>
                <a:prstClr val="black"/>
              </a:solidFill>
            </a:endParaRPr>
          </a:p>
        </p:txBody>
      </p:sp>
      <p:cxnSp>
        <p:nvCxnSpPr>
          <p:cNvPr id="32" name="直線接點 31"/>
          <p:cNvCxnSpPr/>
          <p:nvPr/>
        </p:nvCxnSpPr>
        <p:spPr>
          <a:xfrm>
            <a:off x="0" y="6624327"/>
            <a:ext cx="9144000" cy="0"/>
          </a:xfrm>
          <a:prstGeom prst="line">
            <a:avLst/>
          </a:prstGeom>
          <a:ln/>
        </p:spPr>
        <p:style>
          <a:lnRef idx="2">
            <a:schemeClr val="accent3"/>
          </a:lnRef>
          <a:fillRef idx="0">
            <a:schemeClr val="accent3"/>
          </a:fillRef>
          <a:effectRef idx="1">
            <a:schemeClr val="accent3"/>
          </a:effectRef>
          <a:fontRef idx="minor">
            <a:schemeClr val="tx1"/>
          </a:fontRef>
        </p:style>
      </p:cxn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pic>
        <p:nvPicPr>
          <p:cNvPr id="2050" name="Picture 2" descr="http://nrpb.sinica.edu.tw/sites/default/files/announce/%20Logo%20%E8%B3%87%E8%A8%8A%E5%B0%8F%E7%B5%84%E6%8F%90%E4%BE%9B3.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35864" y="-23176"/>
            <a:ext cx="2455234" cy="3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4290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Lst>
  <p:timing>
    <p:tnLst>
      <p:par>
        <p:cTn id="1" dur="indefinite" restart="never" nodeType="tmRoot"/>
      </p:par>
    </p:tnLst>
  </p:timing>
  <p:hf sldNum="0" hdr="0" dt="0"/>
  <p:txStyles>
    <p:titleStyle>
      <a:lvl1pPr algn="ctr" defTabSz="914400" rtl="0" eaLnBrk="1" latinLnBrk="0" hangingPunct="1">
        <a:spcBef>
          <a:spcPct val="0"/>
        </a:spcBef>
        <a:buNone/>
        <a:defRPr lang="zh-TW" altLang="en-US" sz="3600" b="1" kern="1200" dirty="0">
          <a:solidFill>
            <a:srgbClr val="31859C"/>
          </a:solidFill>
          <a:latin typeface="+mj-lt"/>
          <a:ea typeface="微軟正黑體" pitchFamily="34" charset="-120"/>
          <a:cs typeface="Times New Roman" pitchFamily="18" charset="0"/>
        </a:defRPr>
      </a:lvl1pPr>
    </p:titleStyle>
    <p:bodyStyle>
      <a:lvl1pPr marL="269875" indent="-269875" algn="l" defTabSz="914400" rtl="0" eaLnBrk="1" latinLnBrk="0" hangingPunct="1">
        <a:spcBef>
          <a:spcPct val="20000"/>
        </a:spcBef>
        <a:buClr>
          <a:schemeClr val="accent3"/>
        </a:buClr>
        <a:buFont typeface="Wingdings" panose="05000000000000000000" pitchFamily="2" charset="2"/>
        <a:buChar char="n"/>
        <a:defRPr sz="2400" b="1" kern="1200">
          <a:solidFill>
            <a:schemeClr val="tx1"/>
          </a:solidFill>
          <a:latin typeface="+mn-lt"/>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2000" b="1" kern="1200">
          <a:solidFill>
            <a:schemeClr val="tx1"/>
          </a:solidFill>
          <a:latin typeface="+mn-lt"/>
          <a:ea typeface="+mn-ea"/>
          <a:cs typeface="+mn-cs"/>
        </a:defRPr>
      </a:lvl2pPr>
      <a:lvl3pPr marL="1158875" indent="-244475" algn="l" defTabSz="914400" rtl="0" eaLnBrk="1" latinLnBrk="0" hangingPunct="1">
        <a:spcBef>
          <a:spcPct val="20000"/>
        </a:spcBef>
        <a:buClr>
          <a:schemeClr val="accent3"/>
        </a:buClr>
        <a:buFont typeface="Wingdings" pitchFamily="2" charset="2"/>
        <a:buChar char="ü"/>
        <a:defRPr sz="2000" b="1" kern="1200">
          <a:solidFill>
            <a:schemeClr val="tx1"/>
          </a:solidFill>
          <a:latin typeface="+mn-lt"/>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accent3"/>
        </a:buClr>
        <a:buFont typeface="微軟正黑體" pitchFamily="34" charset="-12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5" name="標題版面配置區 1"/>
          <p:cNvSpPr>
            <a:spLocks noGrp="1"/>
          </p:cNvSpPr>
          <p:nvPr>
            <p:ph type="title"/>
          </p:nvPr>
        </p:nvSpPr>
        <p:spPr>
          <a:xfrm>
            <a:off x="0" y="208800"/>
            <a:ext cx="9144000" cy="1008000"/>
          </a:xfrm>
          <a:prstGeom prst="rect">
            <a:avLst/>
          </a:prstGeom>
        </p:spPr>
        <p:txBody>
          <a:bodyPr vert="horz" lIns="91440" tIns="45720" rIns="91440" bIns="45720" rtlCol="0" anchor="t" anchorCtr="0">
            <a:normAutofit/>
          </a:bodyPr>
          <a:lstStyle/>
          <a:p>
            <a:r>
              <a:rPr lang="zh-TW" altLang="en-US" sz="3200" dirty="0"/>
              <a:t>標題請用</a:t>
            </a:r>
            <a:r>
              <a:rPr lang="en-US" altLang="zh-TW" sz="3200" dirty="0"/>
              <a:t>32pt</a:t>
            </a:r>
            <a:r>
              <a:rPr lang="zh-TW" altLang="en-US" sz="3200" dirty="0"/>
              <a:t>粗體</a:t>
            </a:r>
            <a:endParaRPr lang="zh-TW" altLang="en-US" dirty="0"/>
          </a:p>
        </p:txBody>
      </p:sp>
      <p:cxnSp>
        <p:nvCxnSpPr>
          <p:cNvPr id="32" name="直線接點 31"/>
          <p:cNvCxnSpPr/>
          <p:nvPr/>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pic>
        <p:nvPicPr>
          <p:cNvPr id="35" name="Picture 2"/>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3457084" y="6562291"/>
            <a:ext cx="1114916" cy="2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19" name="文字方塊 18"/>
          <p:cNvSpPr txBox="1">
            <a:spLocks noChangeAspect="1"/>
          </p:cNvSpPr>
          <p:nvPr/>
        </p:nvSpPr>
        <p:spPr>
          <a:xfrm>
            <a:off x="4680128" y="6565116"/>
            <a:ext cx="1044000" cy="214330"/>
          </a:xfrm>
          <a:prstGeom prst="rect">
            <a:avLst/>
          </a:prstGeom>
          <a:noFill/>
        </p:spPr>
        <p:txBody>
          <a:bodyPr wrap="square" lIns="0" tIns="0" rIns="0" bIns="0" rtlCol="0">
            <a:noAutofit/>
          </a:bodyPr>
          <a:lstStyle/>
          <a:p>
            <a:r>
              <a:rPr lang="en-US" altLang="zh-TW" sz="800" b="1" dirty="0">
                <a:solidFill>
                  <a:srgbClr val="0C0C0C">
                    <a:lumMod val="85000"/>
                    <a:lumOff val="15000"/>
                  </a:srgbClr>
                </a:solidFill>
                <a:cs typeface="Arial" pitchFamily="34" charset="0"/>
              </a:rPr>
              <a:t>Copyright  2019</a:t>
            </a:r>
          </a:p>
          <a:p>
            <a:r>
              <a:rPr lang="en-US" altLang="zh-TW" sz="800" b="1" dirty="0">
                <a:solidFill>
                  <a:srgbClr val="0C0C0C">
                    <a:lumMod val="85000"/>
                    <a:lumOff val="15000"/>
                  </a:srgbClr>
                </a:solidFill>
                <a:cs typeface="Arial" pitchFamily="34" charset="0"/>
              </a:rPr>
              <a:t>All Rights Reserved</a:t>
            </a:r>
            <a:endParaRPr lang="zh-TW" altLang="en-US" sz="800" b="1" dirty="0">
              <a:solidFill>
                <a:srgbClr val="0C0C0C">
                  <a:lumMod val="85000"/>
                  <a:lumOff val="15000"/>
                </a:srgbClr>
              </a:solidFill>
              <a:cs typeface="Arial" pitchFamily="34" charset="0"/>
            </a:endParaRPr>
          </a:p>
        </p:txBody>
      </p:sp>
      <p:sp>
        <p:nvSpPr>
          <p:cNvPr id="5" name="矩形 4"/>
          <p:cNvSpPr/>
          <p:nvPr userDrawn="1"/>
        </p:nvSpPr>
        <p:spPr>
          <a:xfrm>
            <a:off x="13883" y="0"/>
            <a:ext cx="2159566" cy="307777"/>
          </a:xfrm>
          <a:prstGeom prst="rect">
            <a:avLst/>
          </a:prstGeom>
          <a:noFill/>
        </p:spPr>
        <p:txBody>
          <a:bodyPr wrap="none" lIns="91440" tIns="45720" rIns="91440" bIns="45720">
            <a:spAutoFit/>
          </a:bodyPr>
          <a:lstStyle/>
          <a:p>
            <a:r>
              <a:rPr lang="zh-TW" altLang="zh-TW" sz="1400" b="1" dirty="0">
                <a:solidFill>
                  <a:srgbClr val="0C0C0C"/>
                </a:solidFill>
                <a:latin typeface="微軟正黑體" panose="020B0604030504040204" pitchFamily="34" charset="-120"/>
              </a:rPr>
              <a:t>產業科技國際策略發展所</a:t>
            </a:r>
            <a:endParaRPr lang="zh-TW" altLang="en-US" sz="4400" b="1" dirty="0">
              <a:ln w="0"/>
              <a:solidFill>
                <a:srgbClr val="0C0C0C"/>
              </a:solidFill>
              <a:effectLst>
                <a:outerShdw blurRad="38100" dist="19050" dir="2700000" algn="tl" rotWithShape="0">
                  <a:srgbClr val="0C0C0C">
                    <a:alpha val="40000"/>
                  </a:srgbClr>
                </a:outerShdw>
              </a:effectLst>
              <a:latin typeface="微軟正黑體" panose="020B0604030504040204" pitchFamily="34" charset="-120"/>
            </a:endParaRPr>
          </a:p>
        </p:txBody>
      </p:sp>
      <p:pic>
        <p:nvPicPr>
          <p:cNvPr id="10" name="Picture 23" descr="限閱"/>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8352931" y="11171"/>
            <a:ext cx="777875" cy="34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0744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dt="0"/>
  <p:txStyles>
    <p:titleStyle>
      <a:lvl1pPr algn="ctr" defTabSz="914400" rtl="0" eaLnBrk="1" latinLnBrk="0" hangingPunct="1">
        <a:spcBef>
          <a:spcPct val="0"/>
        </a:spcBef>
        <a:buNone/>
        <a:defRPr sz="3200" b="1" kern="1200">
          <a:solidFill>
            <a:schemeClr val="tx1"/>
          </a:solidFill>
          <a:latin typeface="+mj-lt"/>
          <a:ea typeface="+mj-ea"/>
          <a:cs typeface="+mj-cs"/>
        </a:defRPr>
      </a:lvl1pPr>
    </p:titleStyle>
    <p:bodyStyle>
      <a:lvl1pPr marL="269875" indent="-269875"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1pPr>
      <a:lvl2pPr marL="742950" indent="-28575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2pPr>
      <a:lvl3pPr marL="1158875" indent="-244475" algn="l" defTabSz="914400" rtl="0" eaLnBrk="1" latinLnBrk="0" hangingPunct="1">
        <a:spcBef>
          <a:spcPct val="20000"/>
        </a:spcBef>
        <a:buClr>
          <a:srgbClr val="002060"/>
        </a:buClr>
        <a:buFont typeface="Wingdings" pitchFamily="2" charset="2"/>
        <a:buChar char="ü"/>
        <a:defRPr sz="2000" b="1" kern="1200">
          <a:solidFill>
            <a:schemeClr val="tx1"/>
          </a:solidFill>
          <a:latin typeface="+mn-lt"/>
          <a:ea typeface="+mn-ea"/>
          <a:cs typeface="+mn-cs"/>
        </a:defRPr>
      </a:lvl3pPr>
      <a:lvl4pPr marL="1600200" indent="-22860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rgbClr val="002060"/>
        </a:buClr>
        <a:buFont typeface="微軟正黑體" pitchFamily="34" charset="-12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ditldesign.com/new-project/2018/9/6/con-optimizing-pet-adoption-service-in-the-shelte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926974" y="5493458"/>
            <a:ext cx="7285990" cy="8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ctr" anchorCtr="0" compatLnSpc="1">
            <a:prstTxWarp prst="textNoShape">
              <a:avLst/>
            </a:prstTxWarp>
          </a:bodyPr>
          <a:lstStyle>
            <a:lvl1pPr algn="ctr" defTabSz="1081088" rtl="0" fontAlgn="base">
              <a:spcBef>
                <a:spcPct val="0"/>
              </a:spcBef>
              <a:spcAft>
                <a:spcPct val="0"/>
              </a:spcAft>
              <a:defRPr sz="5200" kern="1200">
                <a:solidFill>
                  <a:schemeClr val="tx1"/>
                </a:solidFill>
                <a:latin typeface="+mj-lt"/>
                <a:ea typeface="+mj-ea"/>
                <a:cs typeface="+mj-cs"/>
              </a:defRPr>
            </a:lvl1pPr>
            <a:lvl2pPr algn="ctr" defTabSz="1081088" rtl="0" fontAlgn="base">
              <a:spcBef>
                <a:spcPct val="0"/>
              </a:spcBef>
              <a:spcAft>
                <a:spcPct val="0"/>
              </a:spcAft>
              <a:defRPr sz="5200">
                <a:solidFill>
                  <a:schemeClr val="tx1"/>
                </a:solidFill>
                <a:latin typeface="Calibri" pitchFamily="34" charset="0"/>
                <a:ea typeface="新細明體" charset="-120"/>
              </a:defRPr>
            </a:lvl2pPr>
            <a:lvl3pPr algn="ctr" defTabSz="1081088" rtl="0" fontAlgn="base">
              <a:spcBef>
                <a:spcPct val="0"/>
              </a:spcBef>
              <a:spcAft>
                <a:spcPct val="0"/>
              </a:spcAft>
              <a:defRPr sz="5200">
                <a:solidFill>
                  <a:schemeClr val="tx1"/>
                </a:solidFill>
                <a:latin typeface="Calibri" pitchFamily="34" charset="0"/>
                <a:ea typeface="新細明體" charset="-120"/>
              </a:defRPr>
            </a:lvl3pPr>
            <a:lvl4pPr algn="ctr" defTabSz="1081088" rtl="0" fontAlgn="base">
              <a:spcBef>
                <a:spcPct val="0"/>
              </a:spcBef>
              <a:spcAft>
                <a:spcPct val="0"/>
              </a:spcAft>
              <a:defRPr sz="5200">
                <a:solidFill>
                  <a:schemeClr val="tx1"/>
                </a:solidFill>
                <a:latin typeface="Calibri" pitchFamily="34" charset="0"/>
                <a:ea typeface="新細明體" charset="-120"/>
              </a:defRPr>
            </a:lvl4pPr>
            <a:lvl5pPr algn="ctr" defTabSz="1081088" rtl="0" fontAlgn="base">
              <a:spcBef>
                <a:spcPct val="0"/>
              </a:spcBef>
              <a:spcAft>
                <a:spcPct val="0"/>
              </a:spcAft>
              <a:defRPr sz="5200">
                <a:solidFill>
                  <a:schemeClr val="tx1"/>
                </a:solidFill>
                <a:latin typeface="Calibri" pitchFamily="34" charset="0"/>
                <a:ea typeface="新細明體" charset="-120"/>
              </a:defRPr>
            </a:lvl5pPr>
            <a:lvl6pPr marL="457200" algn="ctr" defTabSz="1081088" rtl="0" fontAlgn="base">
              <a:spcBef>
                <a:spcPct val="0"/>
              </a:spcBef>
              <a:spcAft>
                <a:spcPct val="0"/>
              </a:spcAft>
              <a:defRPr sz="5200">
                <a:solidFill>
                  <a:schemeClr val="tx1"/>
                </a:solidFill>
                <a:latin typeface="Calibri" pitchFamily="34" charset="0"/>
                <a:ea typeface="新細明體" charset="-120"/>
              </a:defRPr>
            </a:lvl6pPr>
            <a:lvl7pPr marL="914400" algn="ctr" defTabSz="1081088" rtl="0" fontAlgn="base">
              <a:spcBef>
                <a:spcPct val="0"/>
              </a:spcBef>
              <a:spcAft>
                <a:spcPct val="0"/>
              </a:spcAft>
              <a:defRPr sz="5200">
                <a:solidFill>
                  <a:schemeClr val="tx1"/>
                </a:solidFill>
                <a:latin typeface="Calibri" pitchFamily="34" charset="0"/>
                <a:ea typeface="新細明體" charset="-120"/>
              </a:defRPr>
            </a:lvl7pPr>
            <a:lvl8pPr marL="1371600" algn="ctr" defTabSz="1081088" rtl="0" fontAlgn="base">
              <a:spcBef>
                <a:spcPct val="0"/>
              </a:spcBef>
              <a:spcAft>
                <a:spcPct val="0"/>
              </a:spcAft>
              <a:defRPr sz="5200">
                <a:solidFill>
                  <a:schemeClr val="tx1"/>
                </a:solidFill>
                <a:latin typeface="Calibri" pitchFamily="34" charset="0"/>
                <a:ea typeface="新細明體" charset="-120"/>
              </a:defRPr>
            </a:lvl8pPr>
            <a:lvl9pPr marL="1828800" algn="ctr" defTabSz="1081088" rtl="0" fontAlgn="base">
              <a:spcBef>
                <a:spcPct val="0"/>
              </a:spcBef>
              <a:spcAft>
                <a:spcPct val="0"/>
              </a:spcAft>
              <a:defRPr sz="5200">
                <a:solidFill>
                  <a:schemeClr val="tx1"/>
                </a:solidFill>
                <a:latin typeface="Calibri" pitchFamily="34" charset="0"/>
                <a:ea typeface="新細明體" charset="-120"/>
              </a:defRPr>
            </a:lvl9pPr>
          </a:lstStyle>
          <a:p>
            <a:pPr>
              <a:spcBef>
                <a:spcPts val="3600"/>
              </a:spcBef>
              <a:spcAft>
                <a:spcPts val="3000"/>
              </a:spcAft>
            </a:pPr>
            <a:endParaRPr lang="zh-TW" altLang="en-US" sz="2800" dirty="0">
              <a:solidFill>
                <a:schemeClr val="tx1">
                  <a:lumMod val="50000"/>
                  <a:lumOff val="50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xmlns="" id="{702A2C25-1372-4CC5-9A8A-448B77B684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11" t="31804" r="9586" b="39450"/>
          <a:stretch/>
        </p:blipFill>
        <p:spPr>
          <a:xfrm>
            <a:off x="2822312" y="5090322"/>
            <a:ext cx="3121288" cy="781153"/>
          </a:xfrm>
          <a:prstGeom prst="rect">
            <a:avLst/>
          </a:prstGeom>
        </p:spPr>
      </p:pic>
      <p:sp>
        <p:nvSpPr>
          <p:cNvPr id="3" name="標題 2"/>
          <p:cNvSpPr>
            <a:spLocks noGrp="1"/>
          </p:cNvSpPr>
          <p:nvPr>
            <p:ph type="ctrTitle"/>
          </p:nvPr>
        </p:nvSpPr>
        <p:spPr>
          <a:xfrm>
            <a:off x="1" y="900082"/>
            <a:ext cx="9144000" cy="2387600"/>
          </a:xfrm>
        </p:spPr>
        <p:txBody>
          <a:bodyPr>
            <a:normAutofit fontScale="90000"/>
          </a:bodyPr>
          <a:lstStyle/>
          <a:p>
            <a:r>
              <a:rPr lang="en-US" altLang="zh-TW" sz="4400" b="1" dirty="0">
                <a:solidFill>
                  <a:srgbClr val="009999"/>
                </a:solidFill>
              </a:rPr>
              <a:t/>
            </a:r>
            <a:br>
              <a:rPr lang="en-US" altLang="zh-TW" sz="4400" b="1" dirty="0">
                <a:solidFill>
                  <a:srgbClr val="009999"/>
                </a:solidFill>
              </a:rPr>
            </a:br>
            <a:r>
              <a:rPr lang="zh-TW" altLang="zh-TW" sz="4400" b="1" dirty="0">
                <a:solidFill>
                  <a:srgbClr val="009999"/>
                </a:solidFill>
              </a:rPr>
              <a:t>科技突圍</a:t>
            </a:r>
            <a:r>
              <a:rPr lang="en-US" altLang="zh-TW" sz="4400" b="1" dirty="0">
                <a:solidFill>
                  <a:srgbClr val="009999"/>
                </a:solidFill>
              </a:rPr>
              <a:t>(Breakout)</a:t>
            </a:r>
            <a:r>
              <a:rPr lang="zh-TW" altLang="zh-TW" sz="4400" b="1" dirty="0">
                <a:solidFill>
                  <a:srgbClr val="009999"/>
                </a:solidFill>
              </a:rPr>
              <a:t>實驗</a:t>
            </a:r>
            <a:r>
              <a:rPr lang="zh-TW" altLang="zh-TW" sz="4400" b="1" dirty="0" smtClean="0">
                <a:solidFill>
                  <a:srgbClr val="009999"/>
                </a:solidFill>
              </a:rPr>
              <a:t>專案</a:t>
            </a:r>
            <a:r>
              <a:rPr lang="en-US" altLang="zh-TW" sz="4400" b="1" dirty="0" smtClean="0">
                <a:solidFill>
                  <a:srgbClr val="009999"/>
                </a:solidFill>
              </a:rPr>
              <a:t/>
            </a:r>
            <a:br>
              <a:rPr lang="en-US" altLang="zh-TW" sz="4400" b="1" dirty="0" smtClean="0">
                <a:solidFill>
                  <a:srgbClr val="009999"/>
                </a:solidFill>
              </a:rPr>
            </a:br>
            <a:r>
              <a:rPr lang="en-US" altLang="zh-TW" sz="4400" dirty="0">
                <a:solidFill>
                  <a:srgbClr val="009999"/>
                </a:solidFill>
              </a:rPr>
              <a:t>-</a:t>
            </a:r>
            <a:r>
              <a:rPr lang="zh-TW" altLang="en-US" sz="4000" dirty="0">
                <a:solidFill>
                  <a:srgbClr val="009999"/>
                </a:solidFill>
              </a:rPr>
              <a:t>「身心障礙者友善搭</a:t>
            </a:r>
            <a:r>
              <a:rPr lang="zh-TW" altLang="en-US" sz="4000" dirty="0" smtClean="0">
                <a:solidFill>
                  <a:srgbClr val="009999"/>
                </a:solidFill>
              </a:rPr>
              <a:t>公車</a:t>
            </a:r>
            <a:r>
              <a:rPr lang="en-US" altLang="zh-TW" sz="4000" dirty="0" smtClean="0">
                <a:solidFill>
                  <a:srgbClr val="009999"/>
                </a:solidFill>
              </a:rPr>
              <a:t/>
            </a:r>
            <a:br>
              <a:rPr lang="en-US" altLang="zh-TW" sz="4000" dirty="0" smtClean="0">
                <a:solidFill>
                  <a:srgbClr val="009999"/>
                </a:solidFill>
              </a:rPr>
            </a:br>
            <a:r>
              <a:rPr lang="zh-TW" altLang="en-US" sz="4000" dirty="0" smtClean="0">
                <a:solidFill>
                  <a:srgbClr val="009999"/>
                </a:solidFill>
              </a:rPr>
              <a:t>實驗計畫」規劃</a:t>
            </a:r>
            <a:endParaRPr lang="zh-TW" altLang="en-US" sz="4000" dirty="0">
              <a:solidFill>
                <a:srgbClr val="009999"/>
              </a:solidFill>
            </a:endParaRPr>
          </a:p>
        </p:txBody>
      </p:sp>
      <p:sp>
        <p:nvSpPr>
          <p:cNvPr id="2" name="投影片編號版面配置區 1"/>
          <p:cNvSpPr>
            <a:spLocks noGrp="1"/>
          </p:cNvSpPr>
          <p:nvPr>
            <p:ph type="sldNum" sz="quarter" idx="12"/>
          </p:nvPr>
        </p:nvSpPr>
        <p:spPr/>
        <p:txBody>
          <a:bodyPr/>
          <a:lstStyle/>
          <a:p>
            <a:fld id="{D49F7C81-5AFA-4760-BB37-FBDF119EE876}" type="slidenum">
              <a:rPr lang="zh-TW" altLang="en-US" smtClean="0"/>
              <a:pPr/>
              <a:t>1</a:t>
            </a:fld>
            <a:endParaRPr lang="zh-TW" altLang="en-US" dirty="0"/>
          </a:p>
        </p:txBody>
      </p:sp>
      <p:sp>
        <p:nvSpPr>
          <p:cNvPr id="4" name="文字方塊 3"/>
          <p:cNvSpPr txBox="1"/>
          <p:nvPr/>
        </p:nvSpPr>
        <p:spPr>
          <a:xfrm>
            <a:off x="926974" y="4611858"/>
            <a:ext cx="6989523" cy="369332"/>
          </a:xfrm>
          <a:prstGeom prst="rect">
            <a:avLst/>
          </a:prstGeom>
          <a:noFill/>
        </p:spPr>
        <p:txBody>
          <a:bodyPr wrap="square" rtlCol="0">
            <a:spAutoFit/>
          </a:bodyPr>
          <a:lstStyle/>
          <a:p>
            <a:pPr algn="ctr"/>
            <a:r>
              <a:rPr lang="en-US" altLang="zh-TW" b="1" dirty="0" smtClean="0">
                <a:latin typeface="微軟正黑體" panose="020B0604030504040204" pitchFamily="34" charset="-120"/>
                <a:ea typeface="微軟正黑體" panose="020B0604030504040204" pitchFamily="34" charset="-120"/>
              </a:rPr>
              <a:t>2019</a:t>
            </a:r>
            <a:r>
              <a:rPr lang="zh-TW" altLang="en-US" b="1" dirty="0" smtClean="0">
                <a:latin typeface="微軟正黑體" panose="020B0604030504040204" pitchFamily="34" charset="-120"/>
                <a:ea typeface="微軟正黑體" panose="020B0604030504040204" pitchFamily="34" charset="-120"/>
              </a:rPr>
              <a:t>年</a:t>
            </a:r>
            <a:r>
              <a:rPr lang="en-US" altLang="zh-TW" b="1" dirty="0" smtClean="0">
                <a:latin typeface="微軟正黑體" panose="020B0604030504040204" pitchFamily="34" charset="-120"/>
                <a:ea typeface="微軟正黑體" panose="020B0604030504040204" pitchFamily="34" charset="-120"/>
              </a:rPr>
              <a:t>06</a:t>
            </a:r>
            <a:r>
              <a:rPr lang="zh-TW" altLang="en-US" b="1" dirty="0" smtClean="0">
                <a:latin typeface="微軟正黑體" panose="020B0604030504040204" pitchFamily="34" charset="-120"/>
                <a:ea typeface="微軟正黑體" panose="020B0604030504040204" pitchFamily="34" charset="-120"/>
              </a:rPr>
              <a:t>月</a:t>
            </a:r>
            <a:r>
              <a:rPr lang="en-US" altLang="zh-TW" b="1" dirty="0" smtClean="0">
                <a:latin typeface="微軟正黑體" panose="020B0604030504040204" pitchFamily="34" charset="-120"/>
                <a:ea typeface="微軟正黑體" panose="020B0604030504040204" pitchFamily="34" charset="-120"/>
              </a:rPr>
              <a:t>18</a:t>
            </a:r>
            <a:r>
              <a:rPr lang="zh-TW" altLang="en-US" b="1" dirty="0" smtClean="0">
                <a:latin typeface="微軟正黑體" panose="020B0604030504040204" pitchFamily="34" charset="-120"/>
                <a:ea typeface="微軟正黑體" panose="020B0604030504040204" pitchFamily="34" charset="-120"/>
              </a:rPr>
              <a:t>日</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83594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10</a:t>
            </a:fld>
            <a:endParaRPr lang="zh-TW" altLang="en-US" dirty="0"/>
          </a:p>
        </p:txBody>
      </p:sp>
      <p:sp>
        <p:nvSpPr>
          <p:cNvPr id="5" name="標題 1"/>
          <p:cNvSpPr>
            <a:spLocks noGrp="1"/>
          </p:cNvSpPr>
          <p:nvPr>
            <p:ph type="title"/>
          </p:nvPr>
        </p:nvSpPr>
        <p:spPr>
          <a:xfrm>
            <a:off x="381741" y="97091"/>
            <a:ext cx="8266774" cy="798250"/>
          </a:xfrm>
        </p:spPr>
        <p:txBody>
          <a:bodyPr>
            <a:normAutofit fontScale="90000"/>
          </a:bodyPr>
          <a:lstStyle/>
          <a:p>
            <a:r>
              <a:rPr lang="zh-TW" altLang="en-US" dirty="0" smtClean="0"/>
              <a:t>建議執行實驗計畫團隊實績</a:t>
            </a:r>
            <a:r>
              <a:rPr lang="en-US" altLang="zh-TW" dirty="0" smtClean="0"/>
              <a:t/>
            </a:r>
            <a:br>
              <a:rPr lang="en-US" altLang="zh-TW" dirty="0" smtClean="0"/>
            </a:br>
            <a:r>
              <a:rPr lang="en-US" altLang="zh-TW" dirty="0" smtClean="0"/>
              <a:t>(</a:t>
            </a:r>
            <a:r>
              <a:rPr lang="zh-TW" altLang="en-US" dirty="0" smtClean="0"/>
              <a:t>視障者相關專案</a:t>
            </a:r>
            <a:r>
              <a:rPr lang="en-US" altLang="zh-TW" dirty="0" smtClean="0"/>
              <a:t>-</a:t>
            </a:r>
            <a:r>
              <a:rPr lang="zh-TW" altLang="en-US" dirty="0" smtClean="0"/>
              <a:t>具體的成果）</a:t>
            </a:r>
            <a:endParaRPr lang="zh-TW" altLang="en-US" dirty="0"/>
          </a:p>
        </p:txBody>
      </p:sp>
      <p:pic>
        <p:nvPicPr>
          <p:cNvPr id="6" name="圖片 5"/>
          <p:cNvPicPr>
            <a:picLocks noChangeAspect="1"/>
          </p:cNvPicPr>
          <p:nvPr/>
        </p:nvPicPr>
        <p:blipFill rotWithShape="1">
          <a:blip r:embed="rId2"/>
          <a:srcRect l="13889" t="25425" r="20555" b="17582"/>
          <a:stretch/>
        </p:blipFill>
        <p:spPr>
          <a:xfrm>
            <a:off x="254000" y="1466546"/>
            <a:ext cx="4826422" cy="2229154"/>
          </a:xfrm>
          <a:prstGeom prst="rect">
            <a:avLst/>
          </a:prstGeom>
        </p:spPr>
      </p:pic>
      <p:sp>
        <p:nvSpPr>
          <p:cNvPr id="7" name="矩形 6"/>
          <p:cNvSpPr/>
          <p:nvPr/>
        </p:nvSpPr>
        <p:spPr>
          <a:xfrm>
            <a:off x="304800" y="3924638"/>
            <a:ext cx="8839200" cy="1477328"/>
          </a:xfrm>
          <a:prstGeom prst="rect">
            <a:avLst/>
          </a:prstGeom>
        </p:spPr>
        <p:txBody>
          <a:bodyPr wrap="square">
            <a:spAutoFit/>
          </a:bodyPr>
          <a:lstStyle/>
          <a:p>
            <a:pPr marL="285750" indent="-285750">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得獎記錄：</a:t>
            </a:r>
            <a:endParaRPr lang="en-US" altLang="zh-TW" dirty="0" smtClean="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dirty="0" smtClean="0">
                <a:latin typeface="微軟正黑體" panose="020B0604030504040204" pitchFamily="34" charset="-120"/>
                <a:ea typeface="微軟正黑體" panose="020B0604030504040204" pitchFamily="34" charset="-120"/>
              </a:rPr>
              <a:t>2015</a:t>
            </a:r>
            <a:r>
              <a:rPr lang="zh-TW" altLang="en-US" dirty="0">
                <a:latin typeface="微軟正黑體" panose="020B0604030504040204" pitchFamily="34" charset="-120"/>
                <a:ea typeface="微軟正黑體" panose="020B0604030504040204" pitchFamily="34" charset="-120"/>
              </a:rPr>
              <a:t>年度紅點設計獎溝通傳達類奪得該屆青年組最高榮譽</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「紅點新銳設計</a:t>
            </a:r>
            <a:r>
              <a:rPr lang="zh-TW" altLang="en-US" dirty="0" smtClean="0">
                <a:latin typeface="微軟正黑體" panose="020B0604030504040204" pitchFamily="34" charset="-120"/>
                <a:ea typeface="微軟正黑體" panose="020B0604030504040204" pitchFamily="34" charset="-120"/>
              </a:rPr>
              <a:t>獎</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 </a:t>
            </a:r>
            <a:r>
              <a:rPr lang="en-US" altLang="zh-TW" dirty="0" smtClean="0">
                <a:latin typeface="標楷體" panose="03000509000000000000" pitchFamily="65" charset="-120"/>
                <a:ea typeface="標楷體" panose="03000509000000000000" pitchFamily="65" charset="-120"/>
              </a:rPr>
              <a:t>  </a:t>
            </a:r>
            <a:r>
              <a:rPr lang="zh-TW" altLang="en-US" dirty="0"/>
              <a:t>（獎金一萬歐元）</a:t>
            </a:r>
            <a:endParaRPr lang="en-US" altLang="zh-TW" dirty="0"/>
          </a:p>
          <a:p>
            <a:pPr marL="285750" indent="-285750">
              <a:buFont typeface="Arial" panose="020B0604020202020204" pitchFamily="34" charset="0"/>
              <a:buChar char="•"/>
            </a:pPr>
            <a:r>
              <a:rPr lang="en-US" altLang="zh-TW" dirty="0" smtClean="0">
                <a:latin typeface="微軟正黑體" panose="020B0604030504040204" pitchFamily="34" charset="-120"/>
                <a:ea typeface="微軟正黑體" panose="020B0604030504040204" pitchFamily="34" charset="-120"/>
              </a:rPr>
              <a:t>CHI </a:t>
            </a:r>
            <a:r>
              <a:rPr lang="en-US" altLang="zh-TW" dirty="0">
                <a:latin typeface="微軟正黑體" panose="020B0604030504040204" pitchFamily="34" charset="-120"/>
                <a:ea typeface="微軟正黑體" panose="020B0604030504040204" pitchFamily="34" charset="-120"/>
              </a:rPr>
              <a:t>Student Design Competition</a:t>
            </a:r>
            <a:r>
              <a:rPr lang="zh-TW" altLang="en-US" dirty="0">
                <a:latin typeface="微軟正黑體" panose="020B0604030504040204" pitchFamily="34" charset="-120"/>
                <a:ea typeface="微軟正黑體" panose="020B0604030504040204" pitchFamily="34" charset="-120"/>
              </a:rPr>
              <a:t>總決賽第一名</a:t>
            </a:r>
            <a:r>
              <a:rPr lang="en-US" altLang="zh-TW" dirty="0">
                <a:latin typeface="微軟正黑體" panose="020B0604030504040204" pitchFamily="34" charset="-120"/>
                <a:ea typeface="微軟正黑體" panose="020B0604030504040204" pitchFamily="34" charset="-120"/>
              </a:rPr>
              <a:t>(CHI</a:t>
            </a:r>
            <a:r>
              <a:rPr lang="zh-TW" altLang="en-US" dirty="0">
                <a:latin typeface="微軟正黑體" panose="020B0604030504040204" pitchFamily="34" charset="-120"/>
                <a:ea typeface="微軟正黑體" panose="020B0604030504040204" pitchFamily="34" charset="-120"/>
              </a:rPr>
              <a:t>為國際知名人機互動</a:t>
            </a:r>
            <a:r>
              <a:rPr lang="zh-TW" altLang="en-US" dirty="0" smtClean="0">
                <a:latin typeface="微軟正黑體" panose="020B0604030504040204" pitchFamily="34" charset="-120"/>
                <a:ea typeface="微軟正黑體" panose="020B0604030504040204" pitchFamily="34" charset="-120"/>
              </a:rPr>
              <a:t>研討會）</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教育部</a:t>
            </a:r>
            <a:r>
              <a:rPr lang="zh-TW" altLang="en-US" dirty="0">
                <a:latin typeface="微軟正黑體" panose="020B0604030504040204" pitchFamily="34" charset="-120"/>
                <a:ea typeface="微軟正黑體" panose="020B0604030504040204" pitchFamily="34" charset="-120"/>
              </a:rPr>
              <a:t>舉辦的「</a:t>
            </a:r>
            <a:r>
              <a:rPr lang="en-US" altLang="zh-TW" dirty="0">
                <a:latin typeface="微軟正黑體" panose="020B0604030504040204" pitchFamily="34" charset="-120"/>
                <a:ea typeface="微軟正黑體" panose="020B0604030504040204" pitchFamily="34" charset="-120"/>
              </a:rPr>
              <a:t>2016</a:t>
            </a:r>
            <a:r>
              <a:rPr lang="zh-TW" altLang="en-US" dirty="0">
                <a:latin typeface="微軟正黑體" panose="020B0604030504040204" pitchFamily="34" charset="-120"/>
                <a:ea typeface="微軟正黑體" panose="020B0604030504040204" pitchFamily="34" charset="-120"/>
              </a:rPr>
              <a:t>設計戰國策</a:t>
            </a:r>
            <a:r>
              <a:rPr lang="zh-TW" altLang="en-US" dirty="0" smtClean="0">
                <a:latin typeface="微軟正黑體" panose="020B0604030504040204" pitchFamily="34" charset="-120"/>
                <a:ea typeface="微軟正黑體" panose="020B0604030504040204" pitchFamily="34" charset="-120"/>
              </a:rPr>
              <a:t>」金獎（</a:t>
            </a:r>
            <a:r>
              <a:rPr lang="zh-TW" altLang="en-US" dirty="0"/>
              <a:t>台幣</a:t>
            </a:r>
            <a:r>
              <a:rPr lang="en-US" altLang="zh-TW" dirty="0"/>
              <a:t>25</a:t>
            </a:r>
            <a:r>
              <a:rPr lang="zh-TW" altLang="en-US" dirty="0"/>
              <a:t>萬元最高</a:t>
            </a:r>
            <a:r>
              <a:rPr lang="zh-TW" altLang="en-US" dirty="0" smtClean="0"/>
              <a:t>獎金）</a:t>
            </a:r>
            <a:endParaRPr lang="zh-TW" altLang="en-US" dirty="0">
              <a:latin typeface="微軟正黑體" panose="020B0604030504040204" pitchFamily="34" charset="-120"/>
              <a:ea typeface="微軟正黑體" panose="020B0604030504040204" pitchFamily="34" charset="-120"/>
            </a:endParaRPr>
          </a:p>
        </p:txBody>
      </p:sp>
      <p:sp>
        <p:nvSpPr>
          <p:cNvPr id="8" name="矩形 7"/>
          <p:cNvSpPr/>
          <p:nvPr/>
        </p:nvSpPr>
        <p:spPr>
          <a:xfrm>
            <a:off x="5092700" y="1671325"/>
            <a:ext cx="3987800" cy="1477328"/>
          </a:xfrm>
          <a:prstGeom prst="rect">
            <a:avLst/>
          </a:prstGeom>
        </p:spPr>
        <p:txBody>
          <a:bodyPr wrap="square">
            <a:spAutoFit/>
          </a:bodyPr>
          <a:lstStyle/>
          <a:p>
            <a:pPr marL="285750" indent="-285750">
              <a:buFont typeface="Wingdings" panose="05000000000000000000" pitchFamily="2" charset="2"/>
              <a:buChar char="n"/>
            </a:pPr>
            <a:r>
              <a:rPr lang="en-US" altLang="zh-TW" dirty="0">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屬於科技部</a:t>
            </a:r>
            <a:r>
              <a:rPr lang="en-US" altLang="zh-TW" dirty="0" err="1">
                <a:latin typeface="微軟正黑體" panose="020B0604030504040204" pitchFamily="34" charset="-120"/>
                <a:ea typeface="微軟正黑體" panose="020B0604030504040204" pitchFamily="34" charset="-120"/>
              </a:rPr>
              <a:t>BlindNavi</a:t>
            </a:r>
            <a:r>
              <a:rPr lang="zh-TW" altLang="en-US" dirty="0">
                <a:latin typeface="微軟正黑體" panose="020B0604030504040204" pitchFamily="34" charset="-120"/>
                <a:ea typeface="微軟正黑體" panose="020B0604030504040204" pitchFamily="34" charset="-120"/>
              </a:rPr>
              <a:t>視障者導航計畫的一部份，由政大余能豪及台科大唐玄輝老師共同執行，在兩校團隊的共同努力下，耗時兩年完成應用程式開發。</a:t>
            </a:r>
          </a:p>
        </p:txBody>
      </p:sp>
    </p:spTree>
    <p:extLst>
      <p:ext uri="{BB962C8B-B14F-4D97-AF65-F5344CB8AC3E}">
        <p14:creationId xmlns:p14="http://schemas.microsoft.com/office/powerpoint/2010/main" val="3753806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14300"/>
            <a:ext cx="8559614" cy="798250"/>
          </a:xfrm>
        </p:spPr>
        <p:txBody>
          <a:bodyPr>
            <a:normAutofit fontScale="90000"/>
          </a:bodyPr>
          <a:lstStyle/>
          <a:p>
            <a:r>
              <a:rPr lang="zh-TW" altLang="en-US" dirty="0"/>
              <a:t>建議執行實驗計畫</a:t>
            </a:r>
            <a:r>
              <a:rPr lang="zh-TW" altLang="en-US" dirty="0" smtClean="0"/>
              <a:t>團隊</a:t>
            </a:r>
            <a:r>
              <a:rPr lang="en-US" altLang="zh-TW" dirty="0" smtClean="0"/>
              <a:t/>
            </a:r>
            <a:br>
              <a:rPr lang="en-US" altLang="zh-TW" dirty="0" smtClean="0"/>
            </a:br>
            <a:r>
              <a:rPr lang="zh-TW" altLang="en-US" dirty="0" smtClean="0"/>
              <a:t>（關懷弱勢、公益專案經驗</a:t>
            </a:r>
            <a:r>
              <a:rPr lang="en-US" altLang="zh-TW" dirty="0" smtClean="0"/>
              <a:t>-</a:t>
            </a:r>
            <a:r>
              <a:rPr lang="zh-TW" altLang="en-US" dirty="0" smtClean="0"/>
              <a:t>熱情的展示）</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11</a:t>
            </a:fld>
            <a:endParaRPr lang="zh-TW" altLang="en-US" dirty="0"/>
          </a:p>
        </p:txBody>
      </p:sp>
      <p:grpSp>
        <p:nvGrpSpPr>
          <p:cNvPr id="4" name="群組 3"/>
          <p:cNvGrpSpPr/>
          <p:nvPr/>
        </p:nvGrpSpPr>
        <p:grpSpPr>
          <a:xfrm>
            <a:off x="242040" y="1239826"/>
            <a:ext cx="8852703" cy="4318330"/>
            <a:chOff x="242040" y="1239826"/>
            <a:chExt cx="8852703" cy="4318330"/>
          </a:xfrm>
        </p:grpSpPr>
        <p:grpSp>
          <p:nvGrpSpPr>
            <p:cNvPr id="7" name="群組 6"/>
            <p:cNvGrpSpPr/>
            <p:nvPr/>
          </p:nvGrpSpPr>
          <p:grpSpPr>
            <a:xfrm>
              <a:off x="242040" y="1239826"/>
              <a:ext cx="4261281" cy="4318330"/>
              <a:chOff x="292840" y="1277926"/>
              <a:chExt cx="4261281" cy="4318330"/>
            </a:xfrm>
          </p:grpSpPr>
          <p:sp>
            <p:nvSpPr>
              <p:cNvPr id="5" name="矩形 4"/>
              <p:cNvSpPr/>
              <p:nvPr/>
            </p:nvSpPr>
            <p:spPr>
              <a:xfrm>
                <a:off x="292840" y="2641601"/>
                <a:ext cx="4261281" cy="2954655"/>
              </a:xfrm>
              <a:prstGeom prst="rect">
                <a:avLst/>
              </a:prstGeom>
              <a:solidFill>
                <a:srgbClr val="9DE9E7"/>
              </a:solidFill>
            </p:spPr>
            <p:txBody>
              <a:bodyPr wrap="square">
                <a:spAutoFit/>
              </a:bodyPr>
              <a:lstStyle/>
              <a:p>
                <a:r>
                  <a:rPr lang="en-US" altLang="zh-TW" b="1" dirty="0">
                    <a:solidFill>
                      <a:srgbClr val="000000"/>
                    </a:solidFill>
                    <a:latin typeface="myriad-pro"/>
                    <a:hlinkClick r:id="rId2"/>
                  </a:rPr>
                  <a:t>CON+ </a:t>
                </a:r>
                <a:r>
                  <a:rPr lang="zh-TW" altLang="en-US" b="1" dirty="0">
                    <a:solidFill>
                      <a:srgbClr val="000000"/>
                    </a:solidFill>
                    <a:latin typeface="myriad-pro"/>
                    <a:hlinkClick r:id="rId2"/>
                  </a:rPr>
                  <a:t>公立動物之家領養流程優化</a:t>
                </a:r>
                <a:endParaRPr lang="zh-TW" altLang="en-US" b="1" dirty="0">
                  <a:solidFill>
                    <a:srgbClr val="000000"/>
                  </a:solidFill>
                  <a:latin typeface="myriad-pro"/>
                </a:endParaRPr>
              </a:p>
              <a:p>
                <a:r>
                  <a:rPr lang="en-US" altLang="zh-TW" sz="1400" dirty="0">
                    <a:solidFill>
                      <a:srgbClr val="4A4A4A"/>
                    </a:solidFill>
                    <a:latin typeface="微軟正黑體" panose="020B0604030504040204" pitchFamily="34" charset="-120"/>
                    <a:ea typeface="微軟正黑體" panose="020B0604030504040204" pitchFamily="34" charset="-120"/>
                  </a:rPr>
                  <a:t>CON+ </a:t>
                </a:r>
                <a:r>
                  <a:rPr lang="zh-TW" altLang="en-US" sz="1400" dirty="0">
                    <a:solidFill>
                      <a:srgbClr val="4A4A4A"/>
                    </a:solidFill>
                    <a:latin typeface="微軟正黑體" panose="020B0604030504040204" pitchFamily="34" charset="-120"/>
                    <a:ea typeface="微軟正黑體" panose="020B0604030504040204" pitchFamily="34" charset="-120"/>
                  </a:rPr>
                  <a:t>是一個創新領養流程，目的在透過服務設計，整合線上與線下的渠道協助動物之家改善領養流程與服務</a:t>
                </a:r>
                <a:r>
                  <a:rPr lang="zh-TW" altLang="en-US" sz="1400" dirty="0" smtClean="0">
                    <a:solidFill>
                      <a:srgbClr val="4A4A4A"/>
                    </a:solidFill>
                    <a:latin typeface="微軟正黑體" panose="020B0604030504040204" pitchFamily="34" charset="-120"/>
                    <a:ea typeface="微軟正黑體" panose="020B0604030504040204" pitchFamily="34" charset="-120"/>
                  </a:rPr>
                  <a:t>。</a:t>
                </a:r>
                <a:endParaRPr lang="en-US" altLang="zh-TW" sz="1400" dirty="0" smtClean="0">
                  <a:solidFill>
                    <a:srgbClr val="4A4A4A"/>
                  </a:solidFill>
                  <a:latin typeface="微軟正黑體" panose="020B0604030504040204" pitchFamily="34" charset="-120"/>
                  <a:ea typeface="微軟正黑體" panose="020B0604030504040204" pitchFamily="34" charset="-120"/>
                </a:endParaRPr>
              </a:p>
              <a:p>
                <a:r>
                  <a:rPr lang="en-US" altLang="zh-TW" sz="1400" dirty="0" smtClean="0">
                    <a:solidFill>
                      <a:srgbClr val="C00000"/>
                    </a:solidFill>
                    <a:latin typeface="微軟正黑體" panose="020B0604030504040204" pitchFamily="34" charset="-120"/>
                    <a:ea typeface="微軟正黑體" panose="020B0604030504040204" pitchFamily="34" charset="-120"/>
                  </a:rPr>
                  <a:t>IMPACT</a:t>
                </a:r>
                <a:r>
                  <a:rPr lang="zh-TW" altLang="en-US" sz="1400" dirty="0" smtClean="0">
                    <a:solidFill>
                      <a:srgbClr val="C00000"/>
                    </a:solidFill>
                    <a:latin typeface="微軟正黑體" panose="020B0604030504040204" pitchFamily="34" charset="-120"/>
                    <a:ea typeface="微軟正黑體" panose="020B0604030504040204" pitchFamily="34" charset="-120"/>
                  </a:rPr>
                  <a:t>：</a:t>
                </a:r>
                <a:endParaRPr lang="en-US" altLang="zh-TW" sz="1400" dirty="0">
                  <a:solidFill>
                    <a:srgbClr val="C00000"/>
                  </a:solidFill>
                  <a:latin typeface="微軟正黑體" panose="020B0604030504040204" pitchFamily="34" charset="-120"/>
                  <a:ea typeface="微軟正黑體" panose="020B0604030504040204" pitchFamily="34" charset="-120"/>
                </a:endParaRPr>
              </a:p>
              <a:p>
                <a:r>
                  <a:rPr lang="zh-TW" altLang="en-US" sz="1400" dirty="0">
                    <a:solidFill>
                      <a:srgbClr val="4A4A4A"/>
                    </a:solidFill>
                    <a:latin typeface="微軟正黑體" panose="020B0604030504040204" pitchFamily="34" charset="-120"/>
                    <a:ea typeface="微軟正黑體" panose="020B0604030504040204" pitchFamily="34" charset="-120"/>
                  </a:rPr>
                  <a:t>期望能協助提升領養者的有效領養率，減輕工作人員工作負擔，並串聯志工對與動物之家和其他組織的資源，喚起大眾對於流浪動物的重視，最後幫助收容所內的流浪動物找到溫暖的家</a:t>
                </a:r>
                <a:r>
                  <a:rPr lang="zh-TW" altLang="en-US" sz="1400" dirty="0" smtClean="0">
                    <a:solidFill>
                      <a:srgbClr val="4A4A4A"/>
                    </a:solidFill>
                    <a:latin typeface="微軟正黑體" panose="020B0604030504040204" pitchFamily="34" charset="-120"/>
                    <a:ea typeface="微軟正黑體" panose="020B0604030504040204" pitchFamily="34" charset="-120"/>
                  </a:rPr>
                  <a:t>。</a:t>
                </a:r>
                <a:endParaRPr lang="en-US" altLang="zh-TW" sz="1400" dirty="0" smtClean="0">
                  <a:solidFill>
                    <a:srgbClr val="4A4A4A"/>
                  </a:solidFill>
                  <a:latin typeface="微軟正黑體" panose="020B0604030504040204" pitchFamily="34" charset="-120"/>
                  <a:ea typeface="微軟正黑體" panose="020B0604030504040204" pitchFamily="34" charset="-120"/>
                </a:endParaRPr>
              </a:p>
              <a:p>
                <a:r>
                  <a:rPr lang="en-US" altLang="zh-TW" sz="1400" dirty="0" smtClean="0">
                    <a:solidFill>
                      <a:srgbClr val="C00000"/>
                    </a:solidFill>
                    <a:latin typeface="微軟正黑體" panose="020B0604030504040204" pitchFamily="34" charset="-120"/>
                    <a:ea typeface="微軟正黑體" panose="020B0604030504040204" pitchFamily="34" charset="-120"/>
                  </a:rPr>
                  <a:t>CHALLENGE</a:t>
                </a:r>
                <a:r>
                  <a:rPr lang="zh-TW" altLang="en-US" sz="1400" dirty="0" smtClean="0">
                    <a:solidFill>
                      <a:srgbClr val="C00000"/>
                    </a:solidFill>
                    <a:latin typeface="微軟正黑體" panose="020B0604030504040204" pitchFamily="34" charset="-120"/>
                    <a:ea typeface="微軟正黑體" panose="020B0604030504040204" pitchFamily="34" charset="-120"/>
                  </a:rPr>
                  <a:t>：</a:t>
                </a:r>
                <a:endParaRPr lang="en-US" altLang="zh-TW" sz="1400" dirty="0">
                  <a:solidFill>
                    <a:srgbClr val="C00000"/>
                  </a:solidFill>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本專案交雜著許多散落的資源和利害關係人，如何將這些資源良好的整合為一並達到多贏的結果是本專案最主要的挑戰</a:t>
                </a:r>
                <a:r>
                  <a:rPr lang="zh-TW" altLang="en-US" sz="1400" dirty="0" smtClean="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rotWithShape="1">
              <a:blip r:embed="rId3"/>
              <a:srcRect l="11388" t="28302" r="10556" b="24679"/>
              <a:stretch/>
            </p:blipFill>
            <p:spPr>
              <a:xfrm>
                <a:off x="292840" y="1277926"/>
                <a:ext cx="4261281" cy="1363674"/>
              </a:xfrm>
              <a:prstGeom prst="rect">
                <a:avLst/>
              </a:prstGeom>
            </p:spPr>
          </p:pic>
        </p:grpSp>
        <p:grpSp>
          <p:nvGrpSpPr>
            <p:cNvPr id="11" name="群組 10"/>
            <p:cNvGrpSpPr/>
            <p:nvPr/>
          </p:nvGrpSpPr>
          <p:grpSpPr>
            <a:xfrm>
              <a:off x="4503321" y="1239826"/>
              <a:ext cx="4591422" cy="4318330"/>
              <a:chOff x="4503321" y="1239826"/>
              <a:chExt cx="4591422" cy="3979775"/>
            </a:xfrm>
            <a:solidFill>
              <a:srgbClr val="FFAFAF"/>
            </a:solidFill>
          </p:grpSpPr>
          <p:pic>
            <p:nvPicPr>
              <p:cNvPr id="8" name="圖片 7"/>
              <p:cNvPicPr>
                <a:picLocks noChangeAspect="1"/>
              </p:cNvPicPr>
              <p:nvPr/>
            </p:nvPicPr>
            <p:blipFill rotWithShape="1">
              <a:blip r:embed="rId4"/>
              <a:srcRect l="9860" t="30392" r="11250" b="29869"/>
              <a:stretch/>
            </p:blipFill>
            <p:spPr>
              <a:xfrm>
                <a:off x="4522743" y="1239826"/>
                <a:ext cx="4354557" cy="1236674"/>
              </a:xfrm>
              <a:prstGeom prst="rect">
                <a:avLst/>
              </a:prstGeom>
              <a:grpFill/>
            </p:spPr>
          </p:pic>
          <p:sp>
            <p:nvSpPr>
              <p:cNvPr id="9" name="矩形 8"/>
              <p:cNvSpPr/>
              <p:nvPr/>
            </p:nvSpPr>
            <p:spPr>
              <a:xfrm>
                <a:off x="4503321" y="2603500"/>
                <a:ext cx="4572000" cy="800219"/>
              </a:xfrm>
              <a:prstGeom prst="rect">
                <a:avLst/>
              </a:prstGeom>
              <a:grpFill/>
            </p:spPr>
            <p:txBody>
              <a:bodyPr>
                <a:spAutoFit/>
              </a:bodyPr>
              <a:lstStyle/>
              <a:p>
                <a:r>
                  <a:rPr lang="zh-TW" altLang="en-US" b="1" u="sng" dirty="0">
                    <a:solidFill>
                      <a:srgbClr val="4781E6"/>
                    </a:solidFill>
                    <a:latin typeface="myriad-pro"/>
                  </a:rPr>
                  <a:t>身心障礙者共乘系統服務設計</a:t>
                </a:r>
              </a:p>
              <a:p>
                <a:r>
                  <a:rPr lang="zh-TW" altLang="en-US" sz="1400" dirty="0">
                    <a:solidFill>
                      <a:srgbClr val="4A4A4A"/>
                    </a:solidFill>
                    <a:latin typeface="微軟正黑體" panose="020B0604030504040204" pitchFamily="34" charset="-120"/>
                    <a:ea typeface="微軟正黑體" panose="020B0604030504040204" pitchFamily="34" charset="-120"/>
                  </a:rPr>
                  <a:t>透過服務設計重新設計身心障礙者共乘交通接送服務，並提出一符合不同利害關係人之跨渠道系統平台。</a:t>
                </a:r>
              </a:p>
            </p:txBody>
          </p:sp>
          <p:sp>
            <p:nvSpPr>
              <p:cNvPr id="10" name="矩形 9"/>
              <p:cNvSpPr/>
              <p:nvPr/>
            </p:nvSpPr>
            <p:spPr>
              <a:xfrm>
                <a:off x="4522743" y="3403719"/>
                <a:ext cx="4572000" cy="1815882"/>
              </a:xfrm>
              <a:prstGeom prst="rect">
                <a:avLst/>
              </a:prstGeom>
              <a:grpFill/>
            </p:spPr>
            <p:txBody>
              <a:bodyPr>
                <a:spAutoFit/>
              </a:bodyPr>
              <a:lstStyle/>
              <a:p>
                <a:r>
                  <a:rPr lang="en-US" altLang="zh-TW" sz="1400" dirty="0" smtClean="0">
                    <a:solidFill>
                      <a:srgbClr val="C00000"/>
                    </a:solidFill>
                    <a:latin typeface="微軟正黑體" panose="020B0604030504040204" pitchFamily="34" charset="-120"/>
                    <a:ea typeface="微軟正黑體" panose="020B0604030504040204" pitchFamily="34" charset="-120"/>
                  </a:rPr>
                  <a:t>IMPACT</a:t>
                </a:r>
                <a:r>
                  <a:rPr lang="zh-TW" altLang="en-US" sz="1400" dirty="0" smtClean="0">
                    <a:solidFill>
                      <a:srgbClr val="C00000"/>
                    </a:solidFill>
                    <a:latin typeface="微軟正黑體" panose="020B0604030504040204" pitchFamily="34" charset="-120"/>
                    <a:ea typeface="微軟正黑體" panose="020B0604030504040204" pitchFamily="34" charset="-120"/>
                  </a:rPr>
                  <a:t>：</a:t>
                </a:r>
                <a:endParaRPr lang="en-US" altLang="zh-TW" sz="1400" dirty="0">
                  <a:solidFill>
                    <a:srgbClr val="C00000"/>
                  </a:solidFill>
                  <a:latin typeface="微軟正黑體" panose="020B0604030504040204" pitchFamily="34" charset="-120"/>
                  <a:ea typeface="微軟正黑體" panose="020B0604030504040204" pitchFamily="34" charset="-120"/>
                </a:endParaRPr>
              </a:p>
              <a:p>
                <a:r>
                  <a:rPr lang="zh-TW" altLang="en-US" sz="1400" dirty="0">
                    <a:solidFill>
                      <a:srgbClr val="4A4A4A"/>
                    </a:solidFill>
                    <a:latin typeface="微軟正黑體" panose="020B0604030504040204" pitchFamily="34" charset="-120"/>
                    <a:ea typeface="微軟正黑體" panose="020B0604030504040204" pitchFamily="34" charset="-120"/>
                  </a:rPr>
                  <a:t>連結台中市與宜蘭縣政府，勾起他們對無障礙接送問題的重視並串聯多單位開發預約媒合與車輛派遣服務技術一同落地設計方案。</a:t>
                </a:r>
              </a:p>
              <a:p>
                <a:r>
                  <a:rPr lang="en-US" altLang="zh-TW" sz="1400" dirty="0" smtClean="0">
                    <a:solidFill>
                      <a:srgbClr val="C00000"/>
                    </a:solidFill>
                    <a:latin typeface="微軟正黑體" panose="020B0604030504040204" pitchFamily="34" charset="-120"/>
                    <a:ea typeface="微軟正黑體" panose="020B0604030504040204" pitchFamily="34" charset="-120"/>
                  </a:rPr>
                  <a:t>CHALLENGE</a:t>
                </a:r>
                <a:r>
                  <a:rPr lang="zh-TW" altLang="en-US" sz="1400" dirty="0" smtClean="0">
                    <a:solidFill>
                      <a:srgbClr val="C00000"/>
                    </a:solidFill>
                    <a:latin typeface="微軟正黑體" panose="020B0604030504040204" pitchFamily="34" charset="-120"/>
                    <a:ea typeface="微軟正黑體" panose="020B0604030504040204" pitchFamily="34" charset="-120"/>
                  </a:rPr>
                  <a:t>：</a:t>
                </a:r>
                <a:endParaRPr lang="en-US" altLang="zh-TW" sz="1400" dirty="0">
                  <a:solidFill>
                    <a:srgbClr val="C00000"/>
                  </a:solidFill>
                  <a:latin typeface="微軟正黑體" panose="020B0604030504040204" pitchFamily="34" charset="-120"/>
                  <a:ea typeface="微軟正黑體" panose="020B0604030504040204" pitchFamily="34" charset="-120"/>
                </a:endParaRPr>
              </a:p>
              <a:p>
                <a:r>
                  <a:rPr lang="zh-TW" altLang="en-US" sz="1400" dirty="0">
                    <a:solidFill>
                      <a:srgbClr val="4A4A4A"/>
                    </a:solidFill>
                    <a:latin typeface="微軟正黑體" panose="020B0604030504040204" pitchFamily="34" charset="-120"/>
                    <a:ea typeface="微軟正黑體" panose="020B0604030504040204" pitchFamily="34" charset="-120"/>
                  </a:rPr>
                  <a:t>整合不同資源至無障礙交通服務，不只民眾服務滿意度提升，希望服務提供者也能在工作中獲得更多成就感，最後建立一服務典範。</a:t>
                </a:r>
              </a:p>
            </p:txBody>
          </p:sp>
        </p:grpSp>
      </p:grpSp>
    </p:spTree>
    <p:extLst>
      <p:ext uri="{BB962C8B-B14F-4D97-AF65-F5344CB8AC3E}">
        <p14:creationId xmlns:p14="http://schemas.microsoft.com/office/powerpoint/2010/main" val="1500413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741" y="142875"/>
            <a:ext cx="8266774" cy="798250"/>
          </a:xfrm>
        </p:spPr>
        <p:txBody>
          <a:bodyPr>
            <a:normAutofit fontScale="90000"/>
          </a:bodyPr>
          <a:lstStyle/>
          <a:p>
            <a:r>
              <a:rPr lang="zh-TW" altLang="en-US" dirty="0" smtClean="0"/>
              <a:t>緣起、問題與目標</a:t>
            </a:r>
            <a:r>
              <a:rPr lang="en-US" altLang="zh-TW" dirty="0" smtClean="0"/>
              <a:t/>
            </a:r>
            <a:br>
              <a:rPr lang="en-US" altLang="zh-TW" dirty="0" smtClean="0"/>
            </a:br>
            <a:r>
              <a:rPr lang="zh-TW" altLang="en-US" dirty="0" smtClean="0"/>
              <a:t> </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2</a:t>
            </a:fld>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4020945908"/>
              </p:ext>
            </p:extLst>
          </p:nvPr>
        </p:nvGraphicFramePr>
        <p:xfrm>
          <a:off x="253358" y="3106155"/>
          <a:ext cx="8523539" cy="3742907"/>
        </p:xfrm>
        <a:graphic>
          <a:graphicData uri="http://schemas.openxmlformats.org/drawingml/2006/table">
            <a:tbl>
              <a:tblPr firstRow="1" bandRow="1">
                <a:tableStyleId>{5C22544A-7EE6-4342-B048-85BDC9FD1C3A}</a:tableStyleId>
              </a:tblPr>
              <a:tblGrid>
                <a:gridCol w="1061370">
                  <a:extLst>
                    <a:ext uri="{9D8B030D-6E8A-4147-A177-3AD203B41FA5}">
                      <a16:colId xmlns:a16="http://schemas.microsoft.com/office/drawing/2014/main" xmlns="" val="20000"/>
                    </a:ext>
                  </a:extLst>
                </a:gridCol>
                <a:gridCol w="7462169">
                  <a:extLst>
                    <a:ext uri="{9D8B030D-6E8A-4147-A177-3AD203B41FA5}">
                      <a16:colId xmlns:a16="http://schemas.microsoft.com/office/drawing/2014/main" xmlns="" val="20001"/>
                    </a:ext>
                  </a:extLst>
                </a:gridCol>
              </a:tblGrid>
              <a:tr h="285197">
                <a:tc gridSpan="2">
                  <a:txBody>
                    <a:bodyPr/>
                    <a:lstStyle/>
                    <a:p>
                      <a:pPr algn="ctr"/>
                      <a:r>
                        <a:rPr lang="zh-TW" altLang="en-US" sz="1600" b="1" i="0" kern="1200" cap="all" dirty="0" smtClean="0">
                          <a:solidFill>
                            <a:schemeClr val="dk1"/>
                          </a:solidFill>
                          <a:effectLst/>
                          <a:latin typeface="微軟正黑體" panose="020B0604030504040204" pitchFamily="34" charset="-120"/>
                          <a:ea typeface="微軟正黑體" panose="020B0604030504040204" pitchFamily="34" charset="-120"/>
                          <a:cs typeface="+mn-cs"/>
                        </a:rPr>
                        <a:t>身心障礙者友善搭公車需求提案</a:t>
                      </a:r>
                      <a:r>
                        <a:rPr lang="en-US" altLang="zh-TW" sz="1600" b="1" i="0" kern="1200" cap="all" dirty="0" smtClean="0">
                          <a:solidFill>
                            <a:schemeClr val="dk1"/>
                          </a:solidFill>
                          <a:effectLst/>
                          <a:latin typeface="微軟正黑體" panose="020B0604030504040204" pitchFamily="34" charset="-120"/>
                          <a:ea typeface="微軟正黑體" panose="020B0604030504040204" pitchFamily="34" charset="-120"/>
                          <a:cs typeface="+mn-cs"/>
                        </a:rPr>
                        <a:t>-</a:t>
                      </a:r>
                      <a:r>
                        <a:rPr lang="zh-TW" altLang="en-US" sz="1600" b="1" i="0" kern="1200" cap="all" dirty="0" smtClean="0">
                          <a:solidFill>
                            <a:schemeClr val="dk1"/>
                          </a:solidFill>
                          <a:effectLst/>
                          <a:latin typeface="微軟正黑體" panose="020B0604030504040204" pitchFamily="34" charset="-120"/>
                          <a:ea typeface="微軟正黑體" panose="020B0604030504040204" pitchFamily="34" charset="-120"/>
                          <a:cs typeface="+mn-cs"/>
                        </a:rPr>
                        <a:t>提案人文字說明 </a:t>
                      </a:r>
                      <a:endParaRPr lang="zh-TW" altLang="en-US" sz="1600" b="1" i="0" kern="1200" cap="all"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34290" marB="34290"/>
                </a:tc>
                <a:tc h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marL="68580" marR="68580" marT="34290" marB="34290"/>
                </a:tc>
                <a:extLst>
                  <a:ext uri="{0D108BD9-81ED-4DB2-BD59-A6C34878D82A}">
                    <a16:rowId xmlns:a16="http://schemas.microsoft.com/office/drawing/2014/main" xmlns="" val="10000"/>
                  </a:ext>
                </a:extLst>
              </a:tr>
              <a:tr h="1197827">
                <a:tc>
                  <a:txBody>
                    <a:bodyPr/>
                    <a:lstStyle/>
                    <a:p>
                      <a:r>
                        <a:rPr lang="zh-TW" altLang="en-US" sz="1400" b="1" dirty="0" smtClean="0">
                          <a:latin typeface="微軟正黑體" panose="020B0604030504040204" pitchFamily="34" charset="-120"/>
                          <a:ea typeface="微軟正黑體" panose="020B0604030504040204" pitchFamily="34" charset="-120"/>
                        </a:rPr>
                        <a:t>現況與問題</a:t>
                      </a:r>
                      <a:endParaRPr lang="zh-TW" altLang="en-US" sz="1400" b="1" dirty="0">
                        <a:latin typeface="微軟正黑體" panose="020B0604030504040204" pitchFamily="34" charset="-120"/>
                        <a:ea typeface="微軟正黑體" panose="020B0604030504040204" pitchFamily="34" charset="-120"/>
                      </a:endParaRPr>
                    </a:p>
                  </a:txBody>
                  <a:tcPr marL="68580" marR="68580" marT="34290" marB="34290"/>
                </a:tc>
                <a:tc>
                  <a:txBody>
                    <a:bodyPr/>
                    <a:lstStyle/>
                    <a:p>
                      <a:pPr marL="342900" indent="-342900">
                        <a:lnSpc>
                          <a:spcPct val="100000"/>
                        </a:lnSpc>
                        <a:spcBef>
                          <a:spcPts val="600"/>
                        </a:spcBef>
                        <a:spcAft>
                          <a:spcPts val="0"/>
                        </a:spcAft>
                        <a:buFont typeface="+mj-lt"/>
                        <a:buAutoNum type="arabicPeriod"/>
                      </a:pPr>
                      <a:r>
                        <a:rPr lang="zh-TW" altLang="en-US" sz="1400" b="0" i="0" kern="1200" dirty="0" smtClean="0">
                          <a:solidFill>
                            <a:schemeClr val="dk1"/>
                          </a:solidFill>
                          <a:effectLst/>
                          <a:latin typeface="微軟正黑體" panose="020B0604030504040204" pitchFamily="34" charset="-120"/>
                          <a:ea typeface="微軟正黑體" panose="020B0604030504040204" pitchFamily="34" charset="-120"/>
                          <a:cs typeface="+mn-cs"/>
                        </a:rPr>
                        <a:t>目前視障者使用公車查詢</a:t>
                      </a:r>
                      <a:r>
                        <a:rPr lang="en-US" altLang="zh-TW" sz="1400" b="0" i="0" kern="1200" dirty="0" smtClean="0">
                          <a:solidFill>
                            <a:schemeClr val="dk1"/>
                          </a:solidFill>
                          <a:effectLst/>
                          <a:latin typeface="微軟正黑體" panose="020B0604030504040204" pitchFamily="34" charset="-120"/>
                          <a:ea typeface="微軟正黑體" panose="020B0604030504040204" pitchFamily="34" charset="-120"/>
                          <a:cs typeface="+mn-cs"/>
                        </a:rPr>
                        <a:t>APP</a:t>
                      </a:r>
                      <a:r>
                        <a:rPr lang="zh-TW" altLang="en-US" sz="1400" b="0" i="0" kern="1200" dirty="0" smtClean="0">
                          <a:solidFill>
                            <a:schemeClr val="dk1"/>
                          </a:solidFill>
                          <a:effectLst/>
                          <a:latin typeface="微軟正黑體" panose="020B0604030504040204" pitchFamily="34" charset="-120"/>
                          <a:ea typeface="微軟正黑體" panose="020B0604030504040204" pitchFamily="34" charset="-120"/>
                          <a:cs typeface="+mn-cs"/>
                        </a:rPr>
                        <a:t>，到站時舉牌請公車停車後上車。缺點是只能預先決定好路線；靠近路邊舉牌有危險；公車司機不一定會看到。</a:t>
                      </a:r>
                      <a:endParaRPr lang="en-US" altLang="zh-TW" sz="1400" b="0" i="0"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342900" indent="-342900">
                        <a:lnSpc>
                          <a:spcPct val="100000"/>
                        </a:lnSpc>
                        <a:spcBef>
                          <a:spcPts val="600"/>
                        </a:spcBef>
                        <a:spcAft>
                          <a:spcPts val="0"/>
                        </a:spcAft>
                        <a:buFont typeface="+mj-lt"/>
                        <a:buAutoNum type="arabicPeriod"/>
                      </a:pPr>
                      <a:r>
                        <a:rPr lang="zh-TW" altLang="en-US" sz="1400" b="0" i="0" kern="1200" dirty="0" smtClean="0">
                          <a:solidFill>
                            <a:schemeClr val="dk1"/>
                          </a:solidFill>
                          <a:effectLst/>
                          <a:latin typeface="微軟正黑體" panose="020B0604030504040204" pitchFamily="34" charset="-120"/>
                          <a:ea typeface="微軟正黑體" panose="020B0604030504040204" pitchFamily="34" charset="-120"/>
                          <a:cs typeface="+mn-cs"/>
                        </a:rPr>
                        <a:t>目前部分公車站有設愛心燈號，其設計無法讓視障者操作，且對於各類身障者在多路線經過的大型車站也不實用。</a:t>
                      </a:r>
                    </a:p>
                  </a:txBody>
                  <a:tcPr marL="68580" marR="68580" marT="34290" marB="34290"/>
                </a:tc>
                <a:extLst>
                  <a:ext uri="{0D108BD9-81ED-4DB2-BD59-A6C34878D82A}">
                    <a16:rowId xmlns:a16="http://schemas.microsoft.com/office/drawing/2014/main" xmlns="" val="10001"/>
                  </a:ext>
                </a:extLst>
              </a:tr>
              <a:tr h="2059756">
                <a:tc>
                  <a:txBody>
                    <a:bodyPr/>
                    <a:lstStyle/>
                    <a:p>
                      <a:r>
                        <a:rPr lang="zh-TW" altLang="en-US" sz="1400" b="1" dirty="0" smtClean="0">
                          <a:latin typeface="微軟正黑體" panose="020B0604030504040204" pitchFamily="34" charset="-120"/>
                          <a:ea typeface="微軟正黑體" panose="020B0604030504040204" pitchFamily="34" charset="-120"/>
                        </a:rPr>
                        <a:t>待滿足需求</a:t>
                      </a:r>
                      <a:r>
                        <a:rPr lang="en-US" altLang="zh-TW" sz="1400" b="1" dirty="0" smtClean="0">
                          <a:latin typeface="微軟正黑體" panose="020B0604030504040204" pitchFamily="34" charset="-120"/>
                          <a:ea typeface="微軟正黑體" panose="020B0604030504040204" pitchFamily="34" charset="-120"/>
                        </a:rPr>
                        <a:t>/</a:t>
                      </a:r>
                      <a:r>
                        <a:rPr lang="zh-TW" altLang="en-US" sz="1400" b="1" dirty="0" smtClean="0">
                          <a:latin typeface="微軟正黑體" panose="020B0604030504040204" pitchFamily="34" charset="-120"/>
                          <a:ea typeface="微軟正黑體" panose="020B0604030504040204" pitchFamily="34" charset="-120"/>
                        </a:rPr>
                        <a:t>待解問題</a:t>
                      </a:r>
                      <a:endParaRPr lang="zh-TW" altLang="en-US" sz="1400" b="1" dirty="0">
                        <a:latin typeface="微軟正黑體" panose="020B0604030504040204" pitchFamily="34" charset="-120"/>
                        <a:ea typeface="微軟正黑體" panose="020B0604030504040204" pitchFamily="34" charset="-120"/>
                      </a:endParaRPr>
                    </a:p>
                  </a:txBody>
                  <a:tcPr marL="68580" marR="68580" marT="34290" marB="34290"/>
                </a:tc>
                <a:tc>
                  <a:txBody>
                    <a:bodyPr/>
                    <a:lstStyle/>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身障者到達公車站後，可提出想搭乘的公車路線，並發出上車申請，該車到附近時有進站提醒功能。</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即將到站的公車司機能知道有身障者，將會搭上其所行駛路線的公車。</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公車司機將車停在身障者附近，用口說或是車外廣播來引導，協助身障者上車。</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解決方案也需適用於多路線通過的大型公車站。</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可適用於包括視障與肢障等各種身障類別使用者。</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為能推廣至眾多公車與公車站，需要注意成本的可負擔性。</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可用現有系統來整合，例如公車原內裝的</a:t>
                      </a:r>
                      <a:r>
                        <a:rPr lang="en-US" altLang="zh-TW" sz="1400" dirty="0" smtClean="0">
                          <a:latin typeface="微軟正黑體" panose="020B0604030504040204" pitchFamily="34" charset="-120"/>
                          <a:ea typeface="微軟正黑體" panose="020B0604030504040204" pitchFamily="34" charset="-120"/>
                        </a:rPr>
                        <a:t>Wi-Fi</a:t>
                      </a: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GPS</a:t>
                      </a:r>
                      <a:r>
                        <a:rPr lang="zh-TW" altLang="en-US" sz="1400" dirty="0" smtClean="0">
                          <a:latin typeface="微軟正黑體" panose="020B0604030504040204" pitchFamily="34" charset="-120"/>
                          <a:ea typeface="微軟正黑體" panose="020B0604030504040204" pitchFamily="34" charset="-120"/>
                        </a:rPr>
                        <a:t>，與身障者的智慧手機。</a:t>
                      </a:r>
                      <a:endParaRPr lang="zh-TW" altLang="en-US" sz="1400" dirty="0">
                        <a:latin typeface="微軟正黑體" panose="020B0604030504040204" pitchFamily="34" charset="-120"/>
                        <a:ea typeface="微軟正黑體" panose="020B0604030504040204" pitchFamily="34" charset="-120"/>
                      </a:endParaRPr>
                    </a:p>
                  </a:txBody>
                  <a:tcPr marL="68580" marR="68580" marT="34290" marB="34290"/>
                </a:tc>
                <a:extLst>
                  <a:ext uri="{0D108BD9-81ED-4DB2-BD59-A6C34878D82A}">
                    <a16:rowId xmlns:a16="http://schemas.microsoft.com/office/drawing/2014/main" xmlns="" val="10002"/>
                  </a:ext>
                </a:extLst>
              </a:tr>
            </a:tbl>
          </a:graphicData>
        </a:graphic>
      </p:graphicFrame>
      <p:pic>
        <p:nvPicPr>
          <p:cNvPr id="6" name="圖片 5"/>
          <p:cNvPicPr>
            <a:picLocks noChangeAspect="1"/>
          </p:cNvPicPr>
          <p:nvPr/>
        </p:nvPicPr>
        <p:blipFill rotWithShape="1">
          <a:blip r:embed="rId3"/>
          <a:srcRect l="-345" t="14761"/>
          <a:stretch/>
        </p:blipFill>
        <p:spPr>
          <a:xfrm>
            <a:off x="4907280" y="1197222"/>
            <a:ext cx="3825240" cy="1302138"/>
          </a:xfrm>
          <a:prstGeom prst="rect">
            <a:avLst/>
          </a:prstGeom>
        </p:spPr>
      </p:pic>
      <p:sp>
        <p:nvSpPr>
          <p:cNvPr id="7" name="矩形 6"/>
          <p:cNvSpPr/>
          <p:nvPr/>
        </p:nvSpPr>
        <p:spPr>
          <a:xfrm>
            <a:off x="0" y="1095732"/>
            <a:ext cx="4907280" cy="1754326"/>
          </a:xfrm>
          <a:prstGeom prst="rect">
            <a:avLst/>
          </a:prstGeom>
        </p:spPr>
        <p:txBody>
          <a:bodyPr wrap="square">
            <a:spAutoFit/>
          </a:bodyPr>
          <a:lstStyle/>
          <a:p>
            <a:pPr marL="285750" indent="-285750">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緣起：經「</a:t>
            </a:r>
            <a:r>
              <a:rPr lang="zh-TW" altLang="en-US" dirty="0">
                <a:latin typeface="微軟正黑體" panose="020B0604030504040204" pitchFamily="34" charset="-120"/>
                <a:ea typeface="微軟正黑體" panose="020B0604030504040204" pitchFamily="34" charset="-120"/>
              </a:rPr>
              <a:t>科技突圍</a:t>
            </a:r>
            <a:r>
              <a:rPr lang="en-US" altLang="zh-TW" dirty="0">
                <a:latin typeface="微軟正黑體" panose="020B0604030504040204" pitchFamily="34" charset="-120"/>
                <a:ea typeface="微軟正黑體" panose="020B0604030504040204" pitchFamily="34" charset="-120"/>
              </a:rPr>
              <a:t>(Breakout)</a:t>
            </a:r>
            <a:r>
              <a:rPr lang="zh-TW" altLang="en-US" dirty="0">
                <a:latin typeface="微軟正黑體" panose="020B0604030504040204" pitchFamily="34" charset="-120"/>
                <a:ea typeface="微軟正黑體" panose="020B0604030504040204" pitchFamily="34" charset="-120"/>
              </a:rPr>
              <a:t>實驗專案</a:t>
            </a:r>
            <a:r>
              <a:rPr lang="zh-TW" altLang="en-US" dirty="0" smtClean="0">
                <a:latin typeface="微軟正黑體" panose="020B0604030504040204" pitchFamily="34" charset="-120"/>
                <a:ea typeface="微軟正黑體" panose="020B0604030504040204" pitchFamily="34" charset="-120"/>
              </a:rPr>
              <a:t>」平台公開徴集，並經跨域專家委員會評選出後續應轉譯為實驗研發計畫之提案</a:t>
            </a:r>
            <a:endParaRPr lang="en-US" altLang="zh-TW" dirty="0" smtClean="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目標：藉由</a:t>
            </a:r>
            <a:r>
              <a:rPr lang="zh-TW" altLang="en-US" dirty="0" smtClean="0">
                <a:latin typeface="微軟正黑體" panose="020B0604030504040204" pitchFamily="34" charset="-120"/>
                <a:ea typeface="微軟正黑體" panose="020B0604030504040204" pitchFamily="34" charset="-120"/>
              </a:rPr>
              <a:t>科技創新及系統性整合應用方案，</a:t>
            </a:r>
            <a:r>
              <a:rPr lang="zh-TW" altLang="en-US" dirty="0">
                <a:latin typeface="微軟正黑體" panose="020B0604030504040204" pitchFamily="34" charset="-120"/>
                <a:ea typeface="微軟正黑體" panose="020B0604030504040204" pitchFamily="34" charset="-120"/>
              </a:rPr>
              <a:t>解決視障者獨自搭</a:t>
            </a:r>
            <a:r>
              <a:rPr lang="zh-TW" altLang="en-US" dirty="0" smtClean="0">
                <a:latin typeface="微軟正黑體" panose="020B0604030504040204" pitchFamily="34" charset="-120"/>
                <a:ea typeface="微軟正黑體" panose="020B0604030504040204" pitchFamily="34" charset="-120"/>
              </a:rPr>
              <a:t>公車的</a:t>
            </a:r>
            <a:r>
              <a:rPr lang="zh-TW" altLang="en-US" dirty="0">
                <a:latin typeface="微軟正黑體" panose="020B0604030504040204" pitchFamily="34" charset="-120"/>
                <a:ea typeface="微軟正黑體" panose="020B0604030504040204" pitchFamily="34" charset="-120"/>
              </a:rPr>
              <a:t>痛點</a:t>
            </a:r>
            <a:r>
              <a:rPr lang="en-US" altLang="zh-TW" dirty="0">
                <a:latin typeface="微軟正黑體" panose="020B0604030504040204" pitchFamily="34" charset="-120"/>
                <a:ea typeface="微軟正黑體" panose="020B0604030504040204" pitchFamily="34" charset="-120"/>
              </a:rPr>
              <a:t>(pain</a:t>
            </a:r>
            <a:r>
              <a:rPr lang="zh-TW" altLang="en-US" dirty="0">
                <a:latin typeface="微軟正黑體" panose="020B0604030504040204" pitchFamily="34" charset="-120"/>
                <a:ea typeface="微軟正黑體" panose="020B0604030504040204" pitchFamily="34" charset="-120"/>
              </a:rPr>
              <a:t>）問題</a:t>
            </a:r>
            <a:r>
              <a:rPr lang="zh-TW" altLang="en-US" dirty="0" smtClean="0">
                <a:latin typeface="微軟正黑體" panose="020B0604030504040204" pitchFamily="34" charset="-120"/>
                <a:ea typeface="微軟正黑體" panose="020B0604030504040204" pitchFamily="34" charset="-120"/>
              </a:rPr>
              <a:t>，協助其順利</a:t>
            </a:r>
            <a:r>
              <a:rPr lang="zh-TW" altLang="en-US" dirty="0" smtClean="0">
                <a:latin typeface="標楷體" panose="03000509000000000000" pitchFamily="65" charset="-120"/>
                <a:ea typeface="標楷體" panose="03000509000000000000" pitchFamily="65" charset="-120"/>
              </a:rPr>
              <a:t>「</a:t>
            </a:r>
            <a:r>
              <a:rPr lang="zh-TW" altLang="en-US" dirty="0" smtClean="0">
                <a:latin typeface="微軟正黑體" panose="020B0604030504040204" pitchFamily="34" charset="-120"/>
                <a:ea typeface="微軟正黑體" panose="020B0604030504040204" pitchFamily="34" charset="-120"/>
              </a:rPr>
              <a:t>找到</a:t>
            </a:r>
            <a:r>
              <a:rPr lang="zh-TW" altLang="en-US" dirty="0">
                <a:latin typeface="微軟正黑體" panose="020B0604030504040204" pitchFamily="34" charset="-120"/>
                <a:ea typeface="微軟正黑體" panose="020B0604030504040204" pitchFamily="34" charset="-120"/>
              </a:rPr>
              <a:t>對的公車，並順利</a:t>
            </a:r>
            <a:r>
              <a:rPr lang="zh-TW" altLang="en-US" dirty="0" smtClean="0">
                <a:latin typeface="微軟正黑體" panose="020B0604030504040204" pitchFamily="34" charset="-120"/>
                <a:ea typeface="微軟正黑體" panose="020B0604030504040204" pitchFamily="34" charset="-120"/>
              </a:rPr>
              <a:t>上車</a:t>
            </a:r>
            <a:r>
              <a:rPr lang="zh-TW" altLang="en-US" dirty="0" smtClean="0">
                <a:latin typeface="標楷體" panose="03000509000000000000" pitchFamily="65" charset="-120"/>
                <a:ea typeface="標楷體" panose="03000509000000000000" pitchFamily="65" charset="-120"/>
              </a:rPr>
              <a:t>」</a:t>
            </a:r>
            <a:endParaRPr lang="zh-TW" altLang="en-US" dirty="0"/>
          </a:p>
        </p:txBody>
      </p:sp>
    </p:spTree>
    <p:extLst>
      <p:ext uri="{BB962C8B-B14F-4D97-AF65-F5344CB8AC3E}">
        <p14:creationId xmlns:p14="http://schemas.microsoft.com/office/powerpoint/2010/main" val="4905418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454" y="0"/>
            <a:ext cx="9114546" cy="798250"/>
          </a:xfrm>
        </p:spPr>
        <p:txBody>
          <a:bodyPr>
            <a:normAutofit fontScale="90000"/>
          </a:bodyPr>
          <a:lstStyle/>
          <a:p>
            <a:r>
              <a:rPr lang="en-US" altLang="zh-TW" dirty="0"/>
              <a:t/>
            </a:r>
            <a:br>
              <a:rPr lang="en-US" altLang="zh-TW" dirty="0"/>
            </a:br>
            <a:r>
              <a:rPr lang="zh-TW" altLang="en-US" dirty="0" smtClean="0"/>
              <a:t>轉譯釐清的需求</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3</a:t>
            </a:fld>
            <a:endParaRPr lang="zh-TW" altLang="en-US" dirty="0"/>
          </a:p>
        </p:txBody>
      </p:sp>
      <p:grpSp>
        <p:nvGrpSpPr>
          <p:cNvPr id="50" name="Group 89">
            <a:extLst>
              <a:ext uri="{FF2B5EF4-FFF2-40B4-BE49-F238E27FC236}">
                <a16:creationId xmlns:a16="http://schemas.microsoft.com/office/drawing/2014/main" xmlns="" id="{5679B8A8-B04A-4D27-A72E-285101F4FE66}"/>
              </a:ext>
            </a:extLst>
          </p:cNvPr>
          <p:cNvGrpSpPr/>
          <p:nvPr/>
        </p:nvGrpSpPr>
        <p:grpSpPr>
          <a:xfrm>
            <a:off x="1231993" y="3022643"/>
            <a:ext cx="7617097" cy="2085402"/>
            <a:chOff x="2432402" y="2516597"/>
            <a:chExt cx="8697593" cy="2381219"/>
          </a:xfrm>
          <a:solidFill>
            <a:schemeClr val="accent6"/>
          </a:solidFill>
        </p:grpSpPr>
        <p:sp>
          <p:nvSpPr>
            <p:cNvPr id="51" name="Block Arc 45">
              <a:extLst>
                <a:ext uri="{FF2B5EF4-FFF2-40B4-BE49-F238E27FC236}">
                  <a16:creationId xmlns:a16="http://schemas.microsoft.com/office/drawing/2014/main" xmlns="" id="{997CA696-DC7B-4C4E-ADD9-30877729855A}"/>
                </a:ext>
              </a:extLst>
            </p:cNvPr>
            <p:cNvSpPr/>
            <p:nvPr/>
          </p:nvSpPr>
          <p:spPr>
            <a:xfrm>
              <a:off x="8766097" y="2522200"/>
              <a:ext cx="2363898" cy="2363900"/>
            </a:xfrm>
            <a:prstGeom prst="blockArc">
              <a:avLst>
                <a:gd name="adj1" fmla="val 16127381"/>
                <a:gd name="adj2" fmla="val 5490194"/>
                <a:gd name="adj3" fmla="val 40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2" name="Rectangle 46">
              <a:extLst>
                <a:ext uri="{FF2B5EF4-FFF2-40B4-BE49-F238E27FC236}">
                  <a16:creationId xmlns:a16="http://schemas.microsoft.com/office/drawing/2014/main" xmlns="" id="{5BD89522-DD05-4635-81B6-21ACE8DE4395}"/>
                </a:ext>
              </a:extLst>
            </p:cNvPr>
            <p:cNvSpPr/>
            <p:nvPr/>
          </p:nvSpPr>
          <p:spPr>
            <a:xfrm>
              <a:off x="2432402" y="2522200"/>
              <a:ext cx="283464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3" name="Rectangle 85">
              <a:extLst>
                <a:ext uri="{FF2B5EF4-FFF2-40B4-BE49-F238E27FC236}">
                  <a16:creationId xmlns:a16="http://schemas.microsoft.com/office/drawing/2014/main" xmlns="" id="{5FD21350-B909-44CD-9534-AE728C8F6763}"/>
                </a:ext>
              </a:extLst>
            </p:cNvPr>
            <p:cNvSpPr/>
            <p:nvPr/>
          </p:nvSpPr>
          <p:spPr>
            <a:xfrm>
              <a:off x="6059990" y="2516597"/>
              <a:ext cx="283464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4" name="Rectangle 86">
              <a:extLst>
                <a:ext uri="{FF2B5EF4-FFF2-40B4-BE49-F238E27FC236}">
                  <a16:creationId xmlns:a16="http://schemas.microsoft.com/office/drawing/2014/main" xmlns="" id="{A8B14333-70AF-477F-A3F1-4016D8D007AB}"/>
                </a:ext>
              </a:extLst>
            </p:cNvPr>
            <p:cNvSpPr/>
            <p:nvPr/>
          </p:nvSpPr>
          <p:spPr>
            <a:xfrm>
              <a:off x="4280939" y="4804108"/>
              <a:ext cx="283464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5" name="Rectangle 87">
              <a:extLst>
                <a:ext uri="{FF2B5EF4-FFF2-40B4-BE49-F238E27FC236}">
                  <a16:creationId xmlns:a16="http://schemas.microsoft.com/office/drawing/2014/main" xmlns="" id="{CD73D7D9-7939-4B14-90E7-92E1EC51FF13}"/>
                </a:ext>
              </a:extLst>
            </p:cNvPr>
            <p:cNvSpPr/>
            <p:nvPr/>
          </p:nvSpPr>
          <p:spPr>
            <a:xfrm>
              <a:off x="7902771" y="4798691"/>
              <a:ext cx="210312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6" name="Rectangle 88">
              <a:extLst>
                <a:ext uri="{FF2B5EF4-FFF2-40B4-BE49-F238E27FC236}">
                  <a16:creationId xmlns:a16="http://schemas.microsoft.com/office/drawing/2014/main" xmlns="" id="{EC3F36DE-6A4A-489D-90E5-6D8FE66C0F8D}"/>
                </a:ext>
              </a:extLst>
            </p:cNvPr>
            <p:cNvSpPr/>
            <p:nvPr/>
          </p:nvSpPr>
          <p:spPr>
            <a:xfrm>
              <a:off x="9640041" y="2522200"/>
              <a:ext cx="36576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92" name="Rectangle 86">
              <a:extLst>
                <a:ext uri="{FF2B5EF4-FFF2-40B4-BE49-F238E27FC236}">
                  <a16:creationId xmlns:a16="http://schemas.microsoft.com/office/drawing/2014/main" xmlns="" id="{A8B14333-70AF-477F-A3F1-4016D8D007AB}"/>
                </a:ext>
              </a:extLst>
            </p:cNvPr>
            <p:cNvSpPr/>
            <p:nvPr/>
          </p:nvSpPr>
          <p:spPr>
            <a:xfrm>
              <a:off x="2645899" y="4803996"/>
              <a:ext cx="283464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82" name="群組 81"/>
          <p:cNvGrpSpPr/>
          <p:nvPr/>
        </p:nvGrpSpPr>
        <p:grpSpPr>
          <a:xfrm>
            <a:off x="6871101" y="2710919"/>
            <a:ext cx="690674" cy="651310"/>
            <a:chOff x="6620864" y="2596909"/>
            <a:chExt cx="751917" cy="709062"/>
          </a:xfrm>
        </p:grpSpPr>
        <p:sp>
          <p:nvSpPr>
            <p:cNvPr id="61" name="橢圓 60"/>
            <p:cNvSpPr/>
            <p:nvPr/>
          </p:nvSpPr>
          <p:spPr>
            <a:xfrm>
              <a:off x="6620864" y="2596909"/>
              <a:ext cx="751917" cy="709062"/>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Chevron 50">
              <a:extLst>
                <a:ext uri="{FF2B5EF4-FFF2-40B4-BE49-F238E27FC236}">
                  <a16:creationId xmlns:a16="http://schemas.microsoft.com/office/drawing/2014/main" xmlns="" id="{1B0AD5BE-3618-4BF0-95D6-2A87C234B0B0}"/>
                </a:ext>
              </a:extLst>
            </p:cNvPr>
            <p:cNvSpPr/>
            <p:nvPr/>
          </p:nvSpPr>
          <p:spPr>
            <a:xfrm>
              <a:off x="6884176" y="2844596"/>
              <a:ext cx="279758" cy="279758"/>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4" name="群組 63"/>
          <p:cNvGrpSpPr/>
          <p:nvPr/>
        </p:nvGrpSpPr>
        <p:grpSpPr>
          <a:xfrm>
            <a:off x="3699066" y="2710919"/>
            <a:ext cx="690674" cy="651310"/>
            <a:chOff x="3145648" y="2352098"/>
            <a:chExt cx="788647" cy="743699"/>
          </a:xfrm>
        </p:grpSpPr>
        <p:sp>
          <p:nvSpPr>
            <p:cNvPr id="62" name="橢圓 61"/>
            <p:cNvSpPr/>
            <p:nvPr/>
          </p:nvSpPr>
          <p:spPr>
            <a:xfrm>
              <a:off x="3145648" y="2352098"/>
              <a:ext cx="788647" cy="743699"/>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Chevron 50">
              <a:extLst>
                <a:ext uri="{FF2B5EF4-FFF2-40B4-BE49-F238E27FC236}">
                  <a16:creationId xmlns:a16="http://schemas.microsoft.com/office/drawing/2014/main" xmlns="" id="{1B0AD5BE-3618-4BF0-95D6-2A87C234B0B0}"/>
                </a:ext>
              </a:extLst>
            </p:cNvPr>
            <p:cNvSpPr/>
            <p:nvPr/>
          </p:nvSpPr>
          <p:spPr>
            <a:xfrm>
              <a:off x="3425627" y="2577236"/>
              <a:ext cx="293424" cy="2934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5" name="群組 64"/>
          <p:cNvGrpSpPr/>
          <p:nvPr/>
        </p:nvGrpSpPr>
        <p:grpSpPr>
          <a:xfrm rot="5400000">
            <a:off x="8443554" y="3508141"/>
            <a:ext cx="690674" cy="651310"/>
            <a:chOff x="3145648" y="2352098"/>
            <a:chExt cx="788647" cy="743699"/>
          </a:xfrm>
        </p:grpSpPr>
        <p:sp>
          <p:nvSpPr>
            <p:cNvPr id="66" name="橢圓 65"/>
            <p:cNvSpPr/>
            <p:nvPr/>
          </p:nvSpPr>
          <p:spPr>
            <a:xfrm>
              <a:off x="3145648" y="2352098"/>
              <a:ext cx="788647" cy="743699"/>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Chevron 50">
              <a:extLst>
                <a:ext uri="{FF2B5EF4-FFF2-40B4-BE49-F238E27FC236}">
                  <a16:creationId xmlns:a16="http://schemas.microsoft.com/office/drawing/2014/main" xmlns="" id="{1B0AD5BE-3618-4BF0-95D6-2A87C234B0B0}"/>
                </a:ext>
              </a:extLst>
            </p:cNvPr>
            <p:cNvSpPr/>
            <p:nvPr/>
          </p:nvSpPr>
          <p:spPr>
            <a:xfrm>
              <a:off x="3425627" y="2577236"/>
              <a:ext cx="293424" cy="2934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8" name="群組 67"/>
          <p:cNvGrpSpPr/>
          <p:nvPr/>
        </p:nvGrpSpPr>
        <p:grpSpPr>
          <a:xfrm flipH="1">
            <a:off x="5335052" y="4733856"/>
            <a:ext cx="690674" cy="651310"/>
            <a:chOff x="3145648" y="2352098"/>
            <a:chExt cx="788647" cy="743699"/>
          </a:xfrm>
        </p:grpSpPr>
        <p:sp>
          <p:nvSpPr>
            <p:cNvPr id="69" name="橢圓 68"/>
            <p:cNvSpPr/>
            <p:nvPr/>
          </p:nvSpPr>
          <p:spPr>
            <a:xfrm>
              <a:off x="3145648" y="2352098"/>
              <a:ext cx="788647" cy="743699"/>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Chevron 50">
              <a:extLst>
                <a:ext uri="{FF2B5EF4-FFF2-40B4-BE49-F238E27FC236}">
                  <a16:creationId xmlns:a16="http://schemas.microsoft.com/office/drawing/2014/main" xmlns="" id="{1B0AD5BE-3618-4BF0-95D6-2A87C234B0B0}"/>
                </a:ext>
              </a:extLst>
            </p:cNvPr>
            <p:cNvSpPr/>
            <p:nvPr/>
          </p:nvSpPr>
          <p:spPr>
            <a:xfrm>
              <a:off x="3425627" y="2577236"/>
              <a:ext cx="293424" cy="2934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71" name="圓角矩形 70"/>
          <p:cNvSpPr/>
          <p:nvPr/>
        </p:nvSpPr>
        <p:spPr>
          <a:xfrm>
            <a:off x="656929" y="2737874"/>
            <a:ext cx="962385" cy="551256"/>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smtClean="0">
                <a:latin typeface="微軟正黑體" panose="020B0604030504040204" pitchFamily="34" charset="-120"/>
                <a:ea typeface="微軟正黑體" panose="020B0604030504040204" pitchFamily="34" charset="-120"/>
              </a:rPr>
              <a:t>抵達</a:t>
            </a:r>
            <a:endParaRPr lang="en-US" altLang="zh-TW" sz="1600" dirty="0" smtClean="0">
              <a:latin typeface="微軟正黑體" panose="020B0604030504040204" pitchFamily="34" charset="-120"/>
              <a:ea typeface="微軟正黑體" panose="020B0604030504040204" pitchFamily="34" charset="-120"/>
            </a:endParaRPr>
          </a:p>
          <a:p>
            <a:pPr algn="ctr"/>
            <a:r>
              <a:rPr lang="zh-TW" altLang="en-US" sz="1600" dirty="0" smtClean="0">
                <a:latin typeface="微軟正黑體" panose="020B0604030504040204" pitchFamily="34" charset="-120"/>
                <a:ea typeface="微軟正黑體" panose="020B0604030504040204" pitchFamily="34" charset="-120"/>
              </a:rPr>
              <a:t>公車亭</a:t>
            </a:r>
            <a:endParaRPr lang="zh-TW" altLang="en-US" sz="1600" dirty="0">
              <a:latin typeface="微軟正黑體" panose="020B0604030504040204" pitchFamily="34" charset="-120"/>
              <a:ea typeface="微軟正黑體" panose="020B0604030504040204" pitchFamily="34" charset="-120"/>
            </a:endParaRPr>
          </a:p>
        </p:txBody>
      </p:sp>
      <p:sp>
        <p:nvSpPr>
          <p:cNvPr id="72" name="圓角矩形 71"/>
          <p:cNvSpPr/>
          <p:nvPr/>
        </p:nvSpPr>
        <p:spPr>
          <a:xfrm>
            <a:off x="1832452" y="2730974"/>
            <a:ext cx="1131805" cy="565056"/>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smtClean="0">
                <a:latin typeface="微軟正黑體" panose="020B0604030504040204" pitchFamily="34" charset="-120"/>
                <a:ea typeface="微軟正黑體" panose="020B0604030504040204" pitchFamily="34" charset="-120"/>
              </a:rPr>
              <a:t>查詢班次</a:t>
            </a:r>
            <a:endParaRPr lang="en-US" altLang="zh-TW" sz="1600" dirty="0" smtClean="0">
              <a:latin typeface="微軟正黑體" panose="020B0604030504040204" pitchFamily="34" charset="-120"/>
              <a:ea typeface="微軟正黑體" panose="020B0604030504040204" pitchFamily="34" charset="-120"/>
            </a:endParaRPr>
          </a:p>
          <a:p>
            <a:pPr algn="ctr"/>
            <a:r>
              <a:rPr lang="zh-TW" altLang="en-US" sz="1600" dirty="0" smtClean="0">
                <a:latin typeface="微軟正黑體" panose="020B0604030504040204" pitchFamily="34" charset="-120"/>
                <a:ea typeface="微軟正黑體" panose="020B0604030504040204" pitchFamily="34" charset="-120"/>
              </a:rPr>
              <a:t>預約公</a:t>
            </a:r>
            <a:r>
              <a:rPr lang="zh-TW" altLang="en-US" sz="1600" dirty="0">
                <a:latin typeface="微軟正黑體" panose="020B0604030504040204" pitchFamily="34" charset="-120"/>
                <a:ea typeface="微軟正黑體" panose="020B0604030504040204" pitchFamily="34" charset="-120"/>
              </a:rPr>
              <a:t>車</a:t>
            </a:r>
          </a:p>
        </p:txBody>
      </p:sp>
      <p:sp>
        <p:nvSpPr>
          <p:cNvPr id="73" name="矩形 72"/>
          <p:cNvSpPr/>
          <p:nvPr/>
        </p:nvSpPr>
        <p:spPr>
          <a:xfrm>
            <a:off x="98450" y="1884578"/>
            <a:ext cx="3845813" cy="338554"/>
          </a:xfrm>
          <a:prstGeom prst="rect">
            <a:avLst/>
          </a:prstGeom>
        </p:spPr>
        <p:txBody>
          <a:bodyPr wrap="square">
            <a:spAutoFit/>
          </a:bodyPr>
          <a:lstStyle/>
          <a:p>
            <a:r>
              <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1. APP</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預訂的需求</a:t>
            </a:r>
            <a:r>
              <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視障者友善介面設計）</a:t>
            </a:r>
            <a:endPar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4" name="矩形 73"/>
          <p:cNvSpPr/>
          <p:nvPr/>
        </p:nvSpPr>
        <p:spPr>
          <a:xfrm>
            <a:off x="58487" y="2220798"/>
            <a:ext cx="3720230" cy="523220"/>
          </a:xfrm>
          <a:prstGeom prst="rect">
            <a:avLst/>
          </a:prstGeom>
          <a:ln>
            <a:noFill/>
          </a:ln>
        </p:spPr>
        <p:txBody>
          <a:bodyPr wrap="square">
            <a:spAutoFit/>
          </a:bodyPr>
          <a:lstStyle/>
          <a:p>
            <a:pPr marL="285750" indent="-285750">
              <a:buFont typeface="Wingdings" panose="05000000000000000000" pitchFamily="2" charset="2"/>
              <a:buChar char="l"/>
            </a:pPr>
            <a:r>
              <a:rPr lang="zh-TW" altLang="en-US" sz="1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乘車需求傳遞</a:t>
            </a:r>
            <a:r>
              <a:rPr lang="zh-TW" altLang="en-US"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給後台、公車</a:t>
            </a:r>
            <a:r>
              <a:rPr lang="zh-TW" altLang="en-US" sz="1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司機</a:t>
            </a:r>
            <a:r>
              <a:rPr lang="zh-TW" altLang="en-US"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知悉</a:t>
            </a:r>
            <a:r>
              <a:rPr lang="en-US" altLang="zh-TW"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p>
          <a:p>
            <a:pPr marL="285750" indent="-285750">
              <a:buFont typeface="Wingdings" panose="05000000000000000000" pitchFamily="2" charset="2"/>
              <a:buChar char="l"/>
            </a:pPr>
            <a:r>
              <a:rPr lang="en-US" altLang="zh-TW"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APP</a:t>
            </a:r>
            <a:r>
              <a:rPr lang="zh-TW" altLang="en-US"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與後台具雙向溝通功能</a:t>
            </a:r>
            <a:endParaRPr lang="zh-TW" altLang="en-US" sz="1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5" name="圓角矩形 74"/>
          <p:cNvSpPr/>
          <p:nvPr/>
        </p:nvSpPr>
        <p:spPr>
          <a:xfrm>
            <a:off x="5262366" y="2739882"/>
            <a:ext cx="1131805" cy="54724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候車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定位點等候</a:t>
            </a:r>
          </a:p>
        </p:txBody>
      </p:sp>
      <p:sp>
        <p:nvSpPr>
          <p:cNvPr id="76" name="矩形 75"/>
          <p:cNvSpPr/>
          <p:nvPr/>
        </p:nvSpPr>
        <p:spPr>
          <a:xfrm>
            <a:off x="4158052" y="2439050"/>
            <a:ext cx="4880451" cy="307777"/>
          </a:xfrm>
          <a:prstGeom prst="rect">
            <a:avLst/>
          </a:prstGeom>
          <a:ln w="12700">
            <a:noFill/>
          </a:ln>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友善候車安全環境，且對交通妨礙最小化</a:t>
            </a:r>
            <a:endParaRPr kumimoji="0" lang="en-US" altLang="zh-TW"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7" name="矩形 76"/>
          <p:cNvSpPr/>
          <p:nvPr/>
        </p:nvSpPr>
        <p:spPr>
          <a:xfrm>
            <a:off x="4184907" y="1887126"/>
            <a:ext cx="3359324" cy="338554"/>
          </a:xfrm>
          <a:prstGeom prst="rect">
            <a:avLst/>
          </a:prstGeom>
        </p:spPr>
        <p:txBody>
          <a:bodyPr wrap="squar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2</a:t>
            </a:r>
            <a:r>
              <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引導走至候車</a:t>
            </a:r>
            <a:r>
              <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定位點的需求</a:t>
            </a:r>
            <a:endPar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8" name="矩形 77"/>
          <p:cNvSpPr/>
          <p:nvPr/>
        </p:nvSpPr>
        <p:spPr>
          <a:xfrm>
            <a:off x="4201235" y="2164247"/>
            <a:ext cx="3950269" cy="338554"/>
          </a:xfrm>
          <a:prstGeom prst="rect">
            <a:avLst/>
          </a:prstGeom>
        </p:spPr>
        <p:txBody>
          <a:bodyPr wrap="squar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3. </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候車</a:t>
            </a:r>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定位磚位置設計</a:t>
            </a:r>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施的需求</a:t>
            </a:r>
            <a:endPar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0" name="矩形 79"/>
          <p:cNvSpPr/>
          <p:nvPr/>
        </p:nvSpPr>
        <p:spPr>
          <a:xfrm>
            <a:off x="5261208" y="5755956"/>
            <a:ext cx="3910460" cy="954107"/>
          </a:xfrm>
          <a:prstGeom prst="rect">
            <a:avLst/>
          </a:prstGeom>
          <a:ln>
            <a:noFill/>
          </a:ln>
        </p:spPr>
        <p:txBody>
          <a:bodyPr wrap="square">
            <a:spAutoFit/>
          </a:bodyPr>
          <a:lstStyle/>
          <a:p>
            <a:pPr marL="285750" indent="-285750">
              <a:buFont typeface="Wingdings" panose="05000000000000000000" pitchFamily="2" charset="2"/>
              <a:buChar char="l"/>
            </a:pPr>
            <a:r>
              <a:rPr lang="zh-TW" altLang="en-US" sz="1400" dirty="0" smtClean="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rPr>
              <a:t>被選中」公車盡可能停在定位點</a:t>
            </a:r>
            <a:endParaRPr lang="en-US" altLang="zh-TW" sz="140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buFont typeface="Wingdings" panose="05000000000000000000" pitchFamily="2" charset="2"/>
              <a:buChar char="l"/>
            </a:pPr>
            <a:r>
              <a:rPr lang="zh-TW" altLang="en-US" sz="140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rPr>
              <a:t>「被選中」班次訊息應可存取，作為若班次因協助使用者乘車而誤時、及查証司機是否收到訊息之証明</a:t>
            </a:r>
            <a:endParaRPr lang="en-US" altLang="zh-TW" sz="140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81" name="矩形 80"/>
          <p:cNvSpPr/>
          <p:nvPr/>
        </p:nvSpPr>
        <p:spPr>
          <a:xfrm>
            <a:off x="5206746" y="5425822"/>
            <a:ext cx="3642344" cy="338554"/>
          </a:xfrm>
          <a:prstGeom prst="rect">
            <a:avLst/>
          </a:prstGeom>
          <a:ln>
            <a:noFill/>
          </a:ln>
        </p:spPr>
        <p:txBody>
          <a:bodyPr wrap="non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4.</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「被選中」公車司機</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反饋後</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台的需求</a:t>
            </a:r>
            <a:endPar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3" name="圓角矩形 82"/>
          <p:cNvSpPr/>
          <p:nvPr/>
        </p:nvSpPr>
        <p:spPr>
          <a:xfrm>
            <a:off x="6978329" y="4764179"/>
            <a:ext cx="1131805" cy="54724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smtClean="0">
                <a:latin typeface="微軟正黑體" panose="020B0604030504040204" pitchFamily="34" charset="-120"/>
                <a:ea typeface="微軟正黑體" panose="020B0604030504040204" pitchFamily="34" charset="-120"/>
              </a:rPr>
              <a:t>公車進站</a:t>
            </a:r>
            <a:endParaRPr lang="zh-TW" altLang="en-US" sz="1600" dirty="0">
              <a:latin typeface="微軟正黑體" panose="020B0604030504040204" pitchFamily="34" charset="-120"/>
              <a:ea typeface="微軟正黑體" panose="020B0604030504040204" pitchFamily="34" charset="-120"/>
            </a:endParaRPr>
          </a:p>
        </p:txBody>
      </p:sp>
      <p:sp>
        <p:nvSpPr>
          <p:cNvPr id="84" name="圓角矩形 83"/>
          <p:cNvSpPr/>
          <p:nvPr/>
        </p:nvSpPr>
        <p:spPr>
          <a:xfrm>
            <a:off x="3007063" y="4764179"/>
            <a:ext cx="1340415" cy="54724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乘客</a:t>
            </a:r>
          </a:p>
          <a:p>
            <a:pPr algn="ctr"/>
            <a:r>
              <a:rPr lang="zh-TW" altLang="en-US" sz="1600" dirty="0">
                <a:latin typeface="微軟正黑體" panose="020B0604030504040204" pitchFamily="34" charset="-120"/>
                <a:ea typeface="微軟正黑體" panose="020B0604030504040204" pitchFamily="34" charset="-120"/>
              </a:rPr>
              <a:t>上「對」車</a:t>
            </a:r>
          </a:p>
        </p:txBody>
      </p:sp>
      <p:sp>
        <p:nvSpPr>
          <p:cNvPr id="85" name="矩形 84"/>
          <p:cNvSpPr/>
          <p:nvPr/>
        </p:nvSpPr>
        <p:spPr>
          <a:xfrm>
            <a:off x="1915081" y="5982469"/>
            <a:ext cx="3091539" cy="738664"/>
          </a:xfrm>
          <a:prstGeom prst="rect">
            <a:avLst/>
          </a:prstGeom>
          <a:ln>
            <a:noFill/>
          </a:ln>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車外語音播報</a:t>
            </a:r>
            <a:r>
              <a:rPr kumimoji="0" lang="en-US" altLang="zh-TW"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a:t>
            </a:r>
            <a:r>
              <a:rPr kumimoji="0" lang="zh-TW" altLang="en-US"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或其它方式協助乘客上車</a:t>
            </a:r>
            <a:endParaRPr kumimoji="0" lang="en-US" altLang="zh-TW"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司機下車協助乘客上車</a:t>
            </a:r>
            <a:endParaRPr kumimoji="0" lang="en-US" altLang="zh-TW"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86" name="矩形 85"/>
          <p:cNvSpPr/>
          <p:nvPr/>
        </p:nvSpPr>
        <p:spPr>
          <a:xfrm>
            <a:off x="1915081" y="5406285"/>
            <a:ext cx="2971879" cy="584775"/>
          </a:xfrm>
          <a:prstGeom prst="rect">
            <a:avLst/>
          </a:prstGeom>
        </p:spPr>
        <p:txBody>
          <a:bodyPr wrap="squar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5.</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公車抵達候車區，如何通知</a:t>
            </a:r>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協助預訂需求者上車的需求</a:t>
            </a:r>
            <a:endPar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7" name="圓角矩形 86"/>
          <p:cNvSpPr/>
          <p:nvPr/>
        </p:nvSpPr>
        <p:spPr>
          <a:xfrm>
            <a:off x="633836" y="4764179"/>
            <a:ext cx="783462" cy="54724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完成任務</a:t>
            </a:r>
          </a:p>
        </p:txBody>
      </p:sp>
      <p:grpSp>
        <p:nvGrpSpPr>
          <p:cNvPr id="88" name="群組 87"/>
          <p:cNvGrpSpPr/>
          <p:nvPr/>
        </p:nvGrpSpPr>
        <p:grpSpPr>
          <a:xfrm flipH="1">
            <a:off x="1407083" y="4724496"/>
            <a:ext cx="690674" cy="651310"/>
            <a:chOff x="3145648" y="2352098"/>
            <a:chExt cx="788647" cy="743699"/>
          </a:xfrm>
        </p:grpSpPr>
        <p:sp>
          <p:nvSpPr>
            <p:cNvPr id="89" name="橢圓 88"/>
            <p:cNvSpPr/>
            <p:nvPr/>
          </p:nvSpPr>
          <p:spPr>
            <a:xfrm>
              <a:off x="3145648" y="2352098"/>
              <a:ext cx="788647" cy="743699"/>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Chevron 50">
              <a:extLst>
                <a:ext uri="{FF2B5EF4-FFF2-40B4-BE49-F238E27FC236}">
                  <a16:creationId xmlns:a16="http://schemas.microsoft.com/office/drawing/2014/main" xmlns="" id="{1B0AD5BE-3618-4BF0-95D6-2A87C234B0B0}"/>
                </a:ext>
              </a:extLst>
            </p:cNvPr>
            <p:cNvSpPr/>
            <p:nvPr/>
          </p:nvSpPr>
          <p:spPr>
            <a:xfrm>
              <a:off x="3425627" y="2577236"/>
              <a:ext cx="293424" cy="2934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91" name="矩形 90"/>
          <p:cNvSpPr/>
          <p:nvPr/>
        </p:nvSpPr>
        <p:spPr>
          <a:xfrm>
            <a:off x="49466" y="5458675"/>
            <a:ext cx="1610935" cy="1077218"/>
          </a:xfrm>
          <a:prstGeom prst="rect">
            <a:avLst/>
          </a:prstGeom>
        </p:spPr>
        <p:txBody>
          <a:bodyPr wrap="squar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6. </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回報後台「乘客已上車」的</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需求</a:t>
            </a:r>
            <a:endPar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 </a:t>
            </a:r>
            <a:endPar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96" name="圖片 9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9065" y="2755518"/>
            <a:ext cx="558799" cy="525042"/>
          </a:xfrm>
          <a:prstGeom prst="rect">
            <a:avLst/>
          </a:prstGeom>
        </p:spPr>
      </p:pic>
      <p:grpSp>
        <p:nvGrpSpPr>
          <p:cNvPr id="102" name="群組 101"/>
          <p:cNvGrpSpPr/>
          <p:nvPr/>
        </p:nvGrpSpPr>
        <p:grpSpPr>
          <a:xfrm>
            <a:off x="7517376" y="3765767"/>
            <a:ext cx="1274459" cy="1274459"/>
            <a:chOff x="7534872" y="3787618"/>
            <a:chExt cx="1274459" cy="1274459"/>
          </a:xfrm>
        </p:grpSpPr>
        <p:pic>
          <p:nvPicPr>
            <p:cNvPr id="98" name="圖片 9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34872" y="3787618"/>
              <a:ext cx="1274459" cy="1274459"/>
            </a:xfrm>
            <a:prstGeom prst="rect">
              <a:avLst/>
            </a:prstGeom>
          </p:spPr>
        </p:pic>
        <p:cxnSp>
          <p:nvCxnSpPr>
            <p:cNvPr id="100" name="直線接點 99"/>
            <p:cNvCxnSpPr/>
            <p:nvPr/>
          </p:nvCxnSpPr>
          <p:spPr>
            <a:xfrm>
              <a:off x="7972425" y="4481335"/>
              <a:ext cx="137709" cy="243161"/>
            </a:xfrm>
            <a:prstGeom prst="line">
              <a:avLst/>
            </a:prstGeom>
          </p:spPr>
          <p:style>
            <a:lnRef idx="3">
              <a:schemeClr val="accent3"/>
            </a:lnRef>
            <a:fillRef idx="0">
              <a:schemeClr val="accent3"/>
            </a:fillRef>
            <a:effectRef idx="2">
              <a:schemeClr val="accent3"/>
            </a:effectRef>
            <a:fontRef idx="minor">
              <a:schemeClr val="tx1"/>
            </a:fontRef>
          </p:style>
        </p:cxnSp>
      </p:grpSp>
      <p:grpSp>
        <p:nvGrpSpPr>
          <p:cNvPr id="105" name="群組 104"/>
          <p:cNvGrpSpPr/>
          <p:nvPr/>
        </p:nvGrpSpPr>
        <p:grpSpPr>
          <a:xfrm>
            <a:off x="1725682" y="4032682"/>
            <a:ext cx="1288437" cy="1288437"/>
            <a:chOff x="1793102" y="4178986"/>
            <a:chExt cx="1104820" cy="1104820"/>
          </a:xfrm>
        </p:grpSpPr>
        <p:pic>
          <p:nvPicPr>
            <p:cNvPr id="103" name="圖片 10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93102" y="4178986"/>
              <a:ext cx="1104820" cy="1104820"/>
            </a:xfrm>
            <a:prstGeom prst="rect">
              <a:avLst/>
            </a:prstGeom>
          </p:spPr>
        </p:pic>
        <p:cxnSp>
          <p:nvCxnSpPr>
            <p:cNvPr id="104" name="直線接點 103"/>
            <p:cNvCxnSpPr/>
            <p:nvPr/>
          </p:nvCxnSpPr>
          <p:spPr>
            <a:xfrm>
              <a:off x="2229690" y="4809444"/>
              <a:ext cx="137709" cy="243161"/>
            </a:xfrm>
            <a:prstGeom prst="line">
              <a:avLst/>
            </a:prstGeom>
          </p:spPr>
          <p:style>
            <a:lnRef idx="3">
              <a:schemeClr val="accent3"/>
            </a:lnRef>
            <a:fillRef idx="0">
              <a:schemeClr val="accent3"/>
            </a:fillRef>
            <a:effectRef idx="2">
              <a:schemeClr val="accent3"/>
            </a:effectRef>
            <a:fontRef idx="minor">
              <a:schemeClr val="tx1"/>
            </a:fontRef>
          </p:style>
        </p:cxnSp>
      </p:grpSp>
      <p:sp>
        <p:nvSpPr>
          <p:cNvPr id="58" name="文字方塊 57"/>
          <p:cNvSpPr txBox="1"/>
          <p:nvPr/>
        </p:nvSpPr>
        <p:spPr>
          <a:xfrm>
            <a:off x="310253" y="3690266"/>
            <a:ext cx="9128573" cy="400110"/>
          </a:xfrm>
          <a:prstGeom prst="rect">
            <a:avLst/>
          </a:prstGeom>
          <a:noFill/>
        </p:spPr>
        <p:txBody>
          <a:bodyPr wrap="square" rtlCol="0">
            <a:spAutoFit/>
          </a:bodyPr>
          <a:lstStyle/>
          <a:p>
            <a:r>
              <a:rPr lang="zh-TW" altLang="en-US" sz="2000" b="1" dirty="0" smtClean="0">
                <a:latin typeface="微軟正黑體" panose="020B0604030504040204" pitchFamily="34" charset="-120"/>
                <a:ea typeface="微軟正黑體" panose="020B0604030504040204" pitchFamily="34" charset="-120"/>
              </a:rPr>
              <a:t>目標：以系統性的創新整合方案、提供視障者搭乘公車的無障礙服務</a:t>
            </a:r>
            <a:endParaRPr lang="zh-TW" altLang="en-US" sz="2000" dirty="0">
              <a:latin typeface="微軟正黑體" panose="020B0604030504040204" pitchFamily="34" charset="-120"/>
              <a:ea typeface="微軟正黑體" panose="020B0604030504040204" pitchFamily="34" charset="-120"/>
            </a:endParaRPr>
          </a:p>
        </p:txBody>
      </p:sp>
      <p:sp>
        <p:nvSpPr>
          <p:cNvPr id="4" name="矩形 3"/>
          <p:cNvSpPr/>
          <p:nvPr/>
        </p:nvSpPr>
        <p:spPr>
          <a:xfrm>
            <a:off x="-25247" y="1045339"/>
            <a:ext cx="9143922" cy="861774"/>
          </a:xfrm>
          <a:prstGeom prst="rect">
            <a:avLst/>
          </a:prstGeom>
        </p:spPr>
        <p:txBody>
          <a:bodyPr wrap="square">
            <a:spAutoFit/>
          </a:bodyPr>
          <a:lstStyle/>
          <a:p>
            <a:pPr marL="285750" indent="-285750">
              <a:buFont typeface="Wingdings" panose="05000000000000000000" pitchFamily="2" charset="2"/>
              <a:buChar char="n"/>
            </a:pPr>
            <a:r>
              <a:rPr lang="zh-TW" altLang="en-US" sz="1600" dirty="0" smtClean="0">
                <a:latin typeface="微軟正黑體" panose="020B0604030504040204" pitchFamily="34" charset="-120"/>
                <a:ea typeface="微軟正黑體" panose="020B0604030504040204" pitchFamily="34" charset="-120"/>
              </a:rPr>
              <a:t>身心障礙人士</a:t>
            </a:r>
            <a:r>
              <a:rPr lang="zh-TW" altLang="en-US" sz="1600" dirty="0">
                <a:latin typeface="微軟正黑體" panose="020B0604030504040204" pitchFamily="34" charset="-120"/>
                <a:ea typeface="微軟正黑體" panose="020B0604030504040204" pitchFamily="34" charset="-120"/>
              </a:rPr>
              <a:t>失能狀況不一、所</a:t>
            </a:r>
            <a:r>
              <a:rPr lang="zh-TW" altLang="en-US" sz="1600" dirty="0" smtClean="0">
                <a:latin typeface="微軟正黑體" panose="020B0604030504040204" pitchFamily="34" charset="-120"/>
                <a:ea typeface="微軟正黑體" panose="020B0604030504040204" pitchFamily="34" charset="-120"/>
              </a:rPr>
              <a:t>需解決</a:t>
            </a:r>
            <a:r>
              <a:rPr lang="zh-TW" altLang="en-US" sz="1600" dirty="0">
                <a:latin typeface="微軟正黑體" panose="020B0604030504040204" pitchFamily="34" charset="-120"/>
                <a:ea typeface="微軟正黑體" panose="020B0604030504040204" pitchFamily="34" charset="-120"/>
              </a:rPr>
              <a:t>方案</a:t>
            </a:r>
            <a:r>
              <a:rPr lang="zh-TW" altLang="en-US" sz="1600" dirty="0" smtClean="0">
                <a:latin typeface="微軟正黑體" panose="020B0604030504040204" pitchFamily="34" charset="-120"/>
                <a:ea typeface="微軟正黑體" panose="020B0604030504040204" pitchFamily="34" charset="-120"/>
              </a:rPr>
              <a:t>亦有</a:t>
            </a:r>
            <a:r>
              <a:rPr lang="zh-TW" altLang="en-US" sz="1600" dirty="0">
                <a:latin typeface="微軟正黑體" panose="020B0604030504040204" pitchFamily="34" charset="-120"/>
                <a:ea typeface="微軟正黑體" panose="020B0604030504040204" pitchFamily="34" charset="-120"/>
              </a:rPr>
              <a:t>差異</a:t>
            </a:r>
            <a:r>
              <a:rPr lang="zh-TW" altLang="en-US" sz="1600" dirty="0" smtClean="0">
                <a:latin typeface="微軟正黑體" panose="020B0604030504040204" pitchFamily="34" charset="-120"/>
                <a:ea typeface="微軟正黑體" panose="020B0604030504040204" pitchFamily="34" charset="-120"/>
              </a:rPr>
              <a:t>，但以</a:t>
            </a:r>
            <a:r>
              <a:rPr lang="zh-TW" altLang="en-US" sz="1600" dirty="0">
                <a:latin typeface="微軟正黑體" panose="020B0604030504040204" pitchFamily="34" charset="-120"/>
                <a:ea typeface="微軟正黑體" panose="020B0604030504040204" pitchFamily="34" charset="-120"/>
              </a:rPr>
              <a:t>重度視障</a:t>
            </a:r>
            <a:r>
              <a:rPr lang="zh-TW" altLang="en-US" sz="1600" dirty="0" smtClean="0">
                <a:latin typeface="微軟正黑體" panose="020B0604030504040204" pitchFamily="34" charset="-120"/>
                <a:ea typeface="微軟正黑體" panose="020B0604030504040204" pitchFamily="34" charset="-120"/>
              </a:rPr>
              <a:t>者在</a:t>
            </a:r>
            <a:r>
              <a:rPr lang="zh-TW" altLang="en-US" sz="1600" dirty="0">
                <a:latin typeface="微軟正黑體" panose="020B0604030504040204" pitchFamily="34" charset="-120"/>
                <a:ea typeface="微軟正黑體" panose="020B0604030504040204" pitchFamily="34" charset="-120"/>
              </a:rPr>
              <a:t>獨自搭公車時，除</a:t>
            </a:r>
            <a:r>
              <a:rPr lang="zh-TW" altLang="en-US" sz="1600" dirty="0" smtClean="0">
                <a:latin typeface="微軟正黑體" panose="020B0604030504040204" pitchFamily="34" charset="-120"/>
                <a:ea typeface="微軟正黑體" panose="020B0604030504040204" pitchFamily="34" charset="-120"/>
              </a:rPr>
              <a:t>有不</a:t>
            </a:r>
            <a:r>
              <a:rPr lang="zh-TW" altLang="en-US" sz="1600" dirty="0">
                <a:latin typeface="微軟正黑體" panose="020B0604030504040204" pitchFamily="34" charset="-120"/>
                <a:ea typeface="微軟正黑體" panose="020B0604030504040204" pitchFamily="34" charset="-120"/>
              </a:rPr>
              <a:t>便利性外，更有高度迫切危險性。鑒此</a:t>
            </a:r>
            <a:r>
              <a:rPr lang="zh-TW" altLang="en-US" sz="1600" dirty="0" smtClean="0">
                <a:latin typeface="微軟正黑體" panose="020B0604030504040204" pitchFamily="34" charset="-120"/>
                <a:ea typeface="微軟正黑體" panose="020B0604030504040204" pitchFamily="34" charset="-120"/>
              </a:rPr>
              <a:t>，重</a:t>
            </a:r>
            <a:r>
              <a:rPr lang="zh-TW" altLang="en-US" sz="1600" dirty="0">
                <a:latin typeface="微軟正黑體" panose="020B0604030504040204" pitchFamily="34" charset="-120"/>
                <a:ea typeface="微軟正黑體" panose="020B0604030504040204" pitchFamily="34" charset="-120"/>
              </a:rPr>
              <a:t>度視障者特殊</a:t>
            </a:r>
            <a:r>
              <a:rPr lang="zh-TW" altLang="en-US" sz="1600" dirty="0" smtClean="0">
                <a:latin typeface="微軟正黑體" panose="020B0604030504040204" pitchFamily="34" charset="-120"/>
                <a:ea typeface="微軟正黑體" panose="020B0604030504040204" pitchFamily="34" charset="-120"/>
              </a:rPr>
              <a:t>需求將優先</a:t>
            </a:r>
            <a:r>
              <a:rPr lang="zh-TW" altLang="en-US" sz="1600" dirty="0">
                <a:latin typeface="微軟正黑體" panose="020B0604030504040204" pitchFamily="34" charset="-120"/>
                <a:ea typeface="微軟正黑體" panose="020B0604030504040204" pitchFamily="34" charset="-120"/>
              </a:rPr>
              <a:t>納入應滿足的研發工作項目考量，特別是解決其「從公車站到搭上公車」的這段路程可能產生之障礙</a:t>
            </a:r>
            <a:r>
              <a:rPr lang="zh-TW" altLang="en-US"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146494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橢圓 9"/>
          <p:cNvSpPr/>
          <p:nvPr/>
        </p:nvSpPr>
        <p:spPr>
          <a:xfrm>
            <a:off x="2197100" y="1675128"/>
            <a:ext cx="4787900" cy="3150448"/>
          </a:xfrm>
          <a:prstGeom prst="ellipse">
            <a:avLst/>
          </a:prstGeom>
          <a:noFill/>
          <a:ln w="114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4</a:t>
            </a:fld>
            <a:endParaRPr lang="zh-TW" altLang="en-US" dirty="0"/>
          </a:p>
        </p:txBody>
      </p:sp>
      <p:sp>
        <p:nvSpPr>
          <p:cNvPr id="6" name="圓角矩形 5"/>
          <p:cNvSpPr/>
          <p:nvPr/>
        </p:nvSpPr>
        <p:spPr>
          <a:xfrm>
            <a:off x="2631367" y="1308708"/>
            <a:ext cx="3619500" cy="10387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TW" b="1" dirty="0" smtClean="0">
              <a:solidFill>
                <a:srgbClr val="C00000"/>
              </a:solidFill>
              <a:latin typeface="微軟正黑體" panose="020B0604030504040204" pitchFamily="34" charset="-120"/>
              <a:ea typeface="微軟正黑體" panose="020B0604030504040204" pitchFamily="34" charset="-120"/>
            </a:endParaRPr>
          </a:p>
          <a:p>
            <a:pPr algn="ctr"/>
            <a:r>
              <a:rPr lang="zh-TW" altLang="en-US" b="1" dirty="0" smtClean="0">
                <a:solidFill>
                  <a:srgbClr val="C00000"/>
                </a:solidFill>
                <a:latin typeface="微軟正黑體" panose="020B0604030504040204" pitchFamily="34" charset="-120"/>
                <a:ea typeface="微軟正黑體" panose="020B0604030504040204" pitchFamily="34" charset="-120"/>
              </a:rPr>
              <a:t>子</a:t>
            </a:r>
            <a:r>
              <a:rPr lang="zh-TW" altLang="en-US" b="1" dirty="0">
                <a:solidFill>
                  <a:srgbClr val="C00000"/>
                </a:solidFill>
                <a:latin typeface="微軟正黑體" panose="020B0604030504040204" pitchFamily="34" charset="-120"/>
                <a:ea typeface="微軟正黑體" panose="020B0604030504040204" pitchFamily="34" charset="-120"/>
              </a:rPr>
              <a:t>計畫一：視障者候車之使用經驗設計</a:t>
            </a:r>
            <a:r>
              <a:rPr lang="en-US" altLang="en-US"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規劃友善引導之視障者候車服務</a:t>
            </a:r>
            <a:r>
              <a:rPr lang="zh-TW" altLang="en-US" b="1" dirty="0" smtClean="0">
                <a:solidFill>
                  <a:schemeClr val="tx1"/>
                </a:solidFill>
                <a:latin typeface="微軟正黑體" panose="020B0604030504040204" pitchFamily="34" charset="-120"/>
                <a:ea typeface="微軟正黑體" panose="020B0604030504040204" pitchFamily="34" charset="-120"/>
              </a:rPr>
              <a:t>流程，</a:t>
            </a:r>
            <a:r>
              <a:rPr lang="zh-TW" altLang="en-US" b="1" dirty="0" smtClean="0">
                <a:latin typeface="微軟正黑體" panose="020B0604030504040204" pitchFamily="34" charset="-120"/>
                <a:ea typeface="微軟正黑體" panose="020B0604030504040204" pitchFamily="34" charset="-120"/>
              </a:rPr>
              <a:t>以及</a:t>
            </a:r>
            <a:r>
              <a:rPr lang="zh-TW" altLang="en-US" b="1" dirty="0">
                <a:latin typeface="微軟正黑體" panose="020B0604030504040204" pitchFamily="34" charset="-120"/>
                <a:ea typeface="微軟正黑體" panose="020B0604030504040204" pitchFamily="34" charset="-120"/>
              </a:rPr>
              <a:t>概念實踐</a:t>
            </a:r>
            <a:r>
              <a:rPr lang="zh-TW" altLang="en-US" b="1" dirty="0" smtClean="0">
                <a:latin typeface="微軟正黑體" panose="020B0604030504040204" pitchFamily="34" charset="-120"/>
                <a:ea typeface="微軟正黑體" panose="020B0604030504040204" pitchFamily="34" charset="-120"/>
              </a:rPr>
              <a:t>與服務落實可能的測試</a:t>
            </a:r>
            <a:endParaRPr lang="zh-TW" altLang="en-US" b="1" dirty="0">
              <a:latin typeface="微軟正黑體" panose="020B0604030504040204" pitchFamily="34" charset="-120"/>
              <a:ea typeface="微軟正黑體" panose="020B0604030504040204" pitchFamily="34" charset="-120"/>
            </a:endParaRPr>
          </a:p>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7" name="圓角矩形 6"/>
          <p:cNvSpPr/>
          <p:nvPr/>
        </p:nvSpPr>
        <p:spPr>
          <a:xfrm>
            <a:off x="5459583" y="4453214"/>
            <a:ext cx="3543300" cy="1074075"/>
          </a:xfrm>
          <a:prstGeom prst="roundRect">
            <a:avLst/>
          </a:prstGeom>
          <a:solidFill>
            <a:srgbClr val="92D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TW" b="1" dirty="0" smtClean="0">
              <a:solidFill>
                <a:srgbClr val="C00000"/>
              </a:solidFill>
              <a:latin typeface="微軟正黑體" panose="020B0604030504040204" pitchFamily="34" charset="-120"/>
              <a:ea typeface="微軟正黑體" panose="020B0604030504040204" pitchFamily="34" charset="-120"/>
            </a:endParaRPr>
          </a:p>
          <a:p>
            <a:pPr algn="ctr"/>
            <a:r>
              <a:rPr lang="zh-TW" altLang="en-US" b="1" dirty="0" smtClean="0">
                <a:solidFill>
                  <a:srgbClr val="C00000"/>
                </a:solidFill>
                <a:latin typeface="微軟正黑體" panose="020B0604030504040204" pitchFamily="34" charset="-120"/>
                <a:ea typeface="微軟正黑體" panose="020B0604030504040204" pitchFamily="34" charset="-120"/>
              </a:rPr>
              <a:t>子</a:t>
            </a:r>
            <a:r>
              <a:rPr lang="zh-TW" altLang="en-US" b="1" dirty="0">
                <a:solidFill>
                  <a:srgbClr val="C00000"/>
                </a:solidFill>
                <a:latin typeface="微軟正黑體" panose="020B0604030504040204" pitchFamily="34" charset="-120"/>
                <a:ea typeface="微軟正黑體" panose="020B0604030504040204" pitchFamily="34" charset="-120"/>
              </a:rPr>
              <a:t>計畫三：司機端使用經驗設計</a:t>
            </a:r>
            <a:r>
              <a:rPr lang="en-US" altLang="en-US" b="1" dirty="0">
                <a:solidFill>
                  <a:srgbClr val="C00000"/>
                </a:solidFill>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開發並串連智慧車載</a:t>
            </a:r>
            <a:r>
              <a:rPr lang="en-US" altLang="en-US"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行控中心以及手機</a:t>
            </a:r>
            <a:r>
              <a:rPr lang="en-US" altLang="en-US" b="1" dirty="0">
                <a:latin typeface="微軟正黑體" panose="020B0604030504040204" pitchFamily="34" charset="-120"/>
                <a:ea typeface="微軟正黑體" panose="020B0604030504040204" pitchFamily="34" charset="-120"/>
              </a:rPr>
              <a:t>App</a:t>
            </a:r>
            <a:r>
              <a:rPr lang="zh-TW" altLang="en-US" b="1" dirty="0">
                <a:latin typeface="微軟正黑體" panose="020B0604030504040204" pitchFamily="34" charset="-120"/>
                <a:ea typeface="微軟正黑體" panose="020B0604030504040204" pitchFamily="34" charset="-120"/>
              </a:rPr>
              <a:t>之前後端</a:t>
            </a:r>
            <a:r>
              <a:rPr lang="zh-TW" altLang="en-US" b="1" dirty="0" smtClean="0">
                <a:latin typeface="微軟正黑體" panose="020B0604030504040204" pitchFamily="34" charset="-120"/>
                <a:ea typeface="微軟正黑體" panose="020B0604030504040204" pitchFamily="34" charset="-120"/>
              </a:rPr>
              <a:t>系統 </a:t>
            </a:r>
            <a:endParaRPr lang="zh-TW" altLang="en-US" b="1" dirty="0">
              <a:latin typeface="微軟正黑體" panose="020B0604030504040204" pitchFamily="34" charset="-120"/>
              <a:ea typeface="微軟正黑體" panose="020B0604030504040204" pitchFamily="34" charset="-120"/>
            </a:endParaRPr>
          </a:p>
          <a:p>
            <a:pPr lvl="0" algn="ctr"/>
            <a:endParaRPr lang="zh-TW" altLang="en-US" b="1"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483309" y="4444651"/>
            <a:ext cx="3465683" cy="1142303"/>
          </a:xfrm>
          <a:prstGeom prst="round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r>
              <a:rPr lang="zh-TW" altLang="en-US" b="1" dirty="0" smtClean="0">
                <a:solidFill>
                  <a:srgbClr val="C00000"/>
                </a:solidFill>
                <a:latin typeface="微軟正黑體" panose="020B0604030504040204" pitchFamily="34" charset="-120"/>
                <a:ea typeface="微軟正黑體" panose="020B0604030504040204" pitchFamily="34" charset="-120"/>
              </a:rPr>
              <a:t>子</a:t>
            </a:r>
            <a:r>
              <a:rPr lang="zh-TW" altLang="en-US" b="1" dirty="0">
                <a:solidFill>
                  <a:srgbClr val="C00000"/>
                </a:solidFill>
                <a:latin typeface="微軟正黑體" panose="020B0604030504040204" pitchFamily="34" charset="-120"/>
                <a:ea typeface="微軟正黑體" panose="020B0604030504040204" pitchFamily="34" charset="-120"/>
              </a:rPr>
              <a:t>計畫二：手機端使用經驗設計</a:t>
            </a:r>
            <a:r>
              <a:rPr lang="en-US" altLang="zh-TW" b="1" dirty="0">
                <a:solidFill>
                  <a:srgbClr val="C00000"/>
                </a:solidFill>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設計並開發符合視障者需求之手機應用程式</a:t>
            </a:r>
            <a:r>
              <a:rPr lang="en-US" altLang="zh-TW" b="1" dirty="0" smtClean="0">
                <a:latin typeface="微軟正黑體" panose="020B0604030504040204" pitchFamily="34" charset="-120"/>
                <a:ea typeface="微軟正黑體" panose="020B0604030504040204" pitchFamily="34" charset="-120"/>
              </a:rPr>
              <a:t>APP</a:t>
            </a:r>
            <a:r>
              <a:rPr lang="zh-TW" altLang="en-US" b="1" dirty="0" smtClean="0">
                <a:latin typeface="微軟正黑體" panose="020B0604030504040204" pitchFamily="34" charset="-120"/>
                <a:ea typeface="微軟正黑體" panose="020B0604030504040204" pitchFamily="34" charset="-120"/>
              </a:rPr>
              <a:t> </a:t>
            </a:r>
            <a:endParaRPr lang="zh-TW" altLang="en-US" b="1" dirty="0">
              <a:latin typeface="微軟正黑體" panose="020B0604030504040204" pitchFamily="34" charset="-120"/>
              <a:ea typeface="微軟正黑體" panose="020B0604030504040204" pitchFamily="34" charset="-120"/>
            </a:endParaRPr>
          </a:p>
        </p:txBody>
      </p:sp>
      <p:sp>
        <p:nvSpPr>
          <p:cNvPr id="11" name="矩形 10"/>
          <p:cNvSpPr/>
          <p:nvPr/>
        </p:nvSpPr>
        <p:spPr>
          <a:xfrm>
            <a:off x="2489972" y="2521757"/>
            <a:ext cx="4381500" cy="2031325"/>
          </a:xfrm>
          <a:prstGeom prst="rect">
            <a:avLst/>
          </a:prstGeom>
        </p:spPr>
        <p:txBody>
          <a:bodyPr wrap="squar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總計畫：視障者</a:t>
            </a:r>
            <a:r>
              <a:rPr lang="zh-TW" altLang="en-US" b="1">
                <a:solidFill>
                  <a:srgbClr val="C00000"/>
                </a:solidFill>
                <a:latin typeface="微軟正黑體" panose="020B0604030504040204" pitchFamily="34" charset="-120"/>
                <a:ea typeface="微軟正黑體" panose="020B0604030504040204" pitchFamily="34" charset="-120"/>
              </a:rPr>
              <a:t>搭乘</a:t>
            </a:r>
            <a:r>
              <a:rPr lang="zh-TW" altLang="en-US" b="1" smtClean="0">
                <a:solidFill>
                  <a:srgbClr val="C00000"/>
                </a:solidFill>
                <a:latin typeface="微軟正黑體" panose="020B0604030504040204" pitchFamily="34" charset="-120"/>
                <a:ea typeface="微軟正黑體" panose="020B0604030504040204" pitchFamily="34" charset="-120"/>
              </a:rPr>
              <a:t>公車整合解決方案</a:t>
            </a:r>
            <a:endParaRPr lang="zh-TW" altLang="en-US" b="1" dirty="0">
              <a:solidFill>
                <a:srgbClr val="C00000"/>
              </a:solidFill>
              <a:latin typeface="微軟正黑體" panose="020B0604030504040204" pitchFamily="34" charset="-120"/>
              <a:ea typeface="微軟正黑體" panose="020B0604030504040204" pitchFamily="34" charset="-120"/>
            </a:endParaRPr>
          </a:p>
          <a:p>
            <a:pPr marL="285750" indent="-285750" algn="ctr">
              <a:buFont typeface="Arial" panose="020B0604020202020204" pitchFamily="34" charset="0"/>
              <a:buChar char="•"/>
            </a:pPr>
            <a:r>
              <a:rPr lang="zh-TW" altLang="en-US" b="1" dirty="0" smtClean="0">
                <a:latin typeface="微軟正黑體" panose="020B0604030504040204" pitchFamily="34" charset="-120"/>
                <a:ea typeface="微軟正黑體" panose="020B0604030504040204" pitchFamily="34" charset="-120"/>
              </a:rPr>
              <a:t>串接子</a:t>
            </a:r>
            <a:r>
              <a:rPr lang="zh-TW" altLang="en-US" b="1" dirty="0">
                <a:latin typeface="微軟正黑體" panose="020B0604030504040204" pitchFamily="34" charset="-120"/>
                <a:ea typeface="微軟正黑體" panose="020B0604030504040204" pitchFamily="34" charset="-120"/>
              </a:rPr>
              <a:t>計畫</a:t>
            </a:r>
            <a:r>
              <a:rPr lang="zh-TW" altLang="en-US" b="1" dirty="0" smtClean="0">
                <a:latin typeface="微軟正黑體" panose="020B0604030504040204" pitchFamily="34" charset="-120"/>
                <a:ea typeface="微軟正黑體" panose="020B0604030504040204" pitchFamily="34" charset="-120"/>
              </a:rPr>
              <a:t>成果互相</a:t>
            </a:r>
            <a:r>
              <a:rPr lang="zh-TW" altLang="en-US" b="1" dirty="0">
                <a:latin typeface="微軟正黑體" panose="020B0604030504040204" pitchFamily="34" charset="-120"/>
                <a:ea typeface="微軟正黑體" panose="020B0604030504040204" pitchFamily="34" charset="-120"/>
              </a:rPr>
              <a:t>回饋</a:t>
            </a:r>
            <a:r>
              <a:rPr lang="zh-TW" altLang="en-US" b="1" dirty="0" smtClean="0">
                <a:latin typeface="微軟正黑體" panose="020B0604030504040204" pitchFamily="34" charset="-120"/>
                <a:ea typeface="微軟正黑體" panose="020B0604030504040204" pitchFamily="34" charset="-120"/>
              </a:rPr>
              <a:t>、達成滾動</a:t>
            </a:r>
            <a:r>
              <a:rPr lang="zh-TW" altLang="en-US" b="1" dirty="0">
                <a:latin typeface="微軟正黑體" panose="020B0604030504040204" pitchFamily="34" charset="-120"/>
                <a:ea typeface="微軟正黑體" panose="020B0604030504040204" pitchFamily="34" charset="-120"/>
              </a:rPr>
              <a:t>式</a:t>
            </a:r>
            <a:r>
              <a:rPr lang="zh-TW" altLang="en-US" b="1" dirty="0" smtClean="0">
                <a:latin typeface="微軟正黑體" panose="020B0604030504040204" pitchFamily="34" charset="-120"/>
                <a:ea typeface="微軟正黑體" panose="020B0604030504040204" pitchFamily="34" charset="-120"/>
              </a:rPr>
              <a:t>修正效應，成為一系統性整合</a:t>
            </a:r>
            <a:r>
              <a:rPr lang="zh-TW" altLang="en-US" b="1" dirty="0">
                <a:latin typeface="微軟正黑體" panose="020B0604030504040204" pitchFamily="34" charset="-120"/>
                <a:ea typeface="微軟正黑體" panose="020B0604030504040204" pitchFamily="34" charset="-120"/>
              </a:rPr>
              <a:t>解決</a:t>
            </a:r>
            <a:r>
              <a:rPr lang="zh-TW" altLang="en-US" b="1" dirty="0" smtClean="0">
                <a:latin typeface="微軟正黑體" panose="020B0604030504040204" pitchFamily="34" charset="-120"/>
                <a:ea typeface="微軟正黑體" panose="020B0604030504040204" pitchFamily="34" charset="-120"/>
              </a:rPr>
              <a:t>方案 </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dirty="0" smtClean="0">
                <a:latin typeface="微軟正黑體" panose="020B0604030504040204" pitchFamily="34" charset="-120"/>
                <a:ea typeface="微軟正黑體" panose="020B0604030504040204" pitchFamily="34" charset="-120"/>
              </a:rPr>
              <a:t>透過定期</a:t>
            </a:r>
            <a:r>
              <a:rPr lang="zh-TW" altLang="en-US" b="1" dirty="0">
                <a:latin typeface="微軟正黑體" panose="020B0604030504040204" pitchFamily="34" charset="-120"/>
                <a:ea typeface="微軟正黑體" panose="020B0604030504040204" pitchFamily="34" charset="-120"/>
              </a:rPr>
              <a:t>公開研究進度及</a:t>
            </a:r>
            <a:r>
              <a:rPr lang="zh-TW" altLang="en-US" b="1" dirty="0" smtClean="0">
                <a:latin typeface="微軟正黑體" panose="020B0604030504040204" pitchFamily="34" charset="-120"/>
                <a:ea typeface="微軟正黑體" panose="020B0604030504040204" pitchFamily="34" charset="-120"/>
              </a:rPr>
              <a:t>成果，帶動更多人</a:t>
            </a:r>
            <a:r>
              <a:rPr lang="zh-TW" altLang="en-US" b="1" dirty="0">
                <a:latin typeface="微軟正黑體" panose="020B0604030504040204" pitchFamily="34" charset="-120"/>
                <a:ea typeface="微軟正黑體" panose="020B0604030504040204" pitchFamily="34" charset="-120"/>
              </a:rPr>
              <a:t>以「非計畫」方式</a:t>
            </a:r>
            <a:r>
              <a:rPr lang="zh-TW" altLang="en-US" b="1" dirty="0" smtClean="0">
                <a:latin typeface="微軟正黑體" panose="020B0604030504040204" pitchFamily="34" charset="-120"/>
                <a:ea typeface="微軟正黑體" panose="020B0604030504040204" pitchFamily="34" charset="-120"/>
              </a:rPr>
              <a:t>參與，成為公眾共同</a:t>
            </a:r>
            <a:r>
              <a:rPr lang="zh-TW" altLang="en-US" b="1" dirty="0">
                <a:latin typeface="微軟正黑體" panose="020B0604030504040204" pitchFamily="34" charset="-120"/>
                <a:ea typeface="微軟正黑體" panose="020B0604030504040204" pitchFamily="34" charset="-120"/>
              </a:rPr>
              <a:t>「開放式創新</a:t>
            </a:r>
            <a:r>
              <a:rPr lang="zh-TW" altLang="en-US" b="1" dirty="0" smtClean="0">
                <a:latin typeface="微軟正黑體" panose="020B0604030504040204" pitchFamily="34" charset="-120"/>
                <a:ea typeface="微軟正黑體" panose="020B0604030504040204" pitchFamily="34" charset="-120"/>
              </a:rPr>
              <a:t>」之實例</a:t>
            </a:r>
            <a:endParaRPr lang="en-US" altLang="zh-TW" b="1" dirty="0">
              <a:latin typeface="微軟正黑體" panose="020B0604030504040204" pitchFamily="34" charset="-120"/>
              <a:ea typeface="微軟正黑體" panose="020B0604030504040204" pitchFamily="34" charset="-120"/>
            </a:endParaRPr>
          </a:p>
          <a:p>
            <a:pPr algn="ctr"/>
            <a:endParaRPr lang="en-US" altLang="zh-TW" b="1" dirty="0" smtClean="0">
              <a:latin typeface="微軟正黑體" panose="020B0604030504040204" pitchFamily="34" charset="-120"/>
              <a:ea typeface="微軟正黑體" panose="020B0604030504040204" pitchFamily="34" charset="-120"/>
            </a:endParaRPr>
          </a:p>
        </p:txBody>
      </p:sp>
      <p:sp>
        <p:nvSpPr>
          <p:cNvPr id="12" name="標題 1"/>
          <p:cNvSpPr>
            <a:spLocks noGrp="1"/>
          </p:cNvSpPr>
          <p:nvPr>
            <p:ph type="title"/>
          </p:nvPr>
        </p:nvSpPr>
        <p:spPr>
          <a:xfrm>
            <a:off x="470826" y="50400"/>
            <a:ext cx="8266774" cy="798250"/>
          </a:xfrm>
        </p:spPr>
        <p:txBody>
          <a:bodyPr/>
          <a:lstStyle/>
          <a:p>
            <a:r>
              <a:rPr lang="zh-TW" altLang="en-US" dirty="0"/>
              <a:t>主要工作</a:t>
            </a:r>
            <a:r>
              <a:rPr lang="zh-TW" altLang="en-US" dirty="0" smtClean="0"/>
              <a:t>規劃</a:t>
            </a:r>
            <a:r>
              <a:rPr lang="en-US" altLang="zh-TW" dirty="0" smtClean="0"/>
              <a:t>(1/2)</a:t>
            </a:r>
            <a:endParaRPr lang="zh-TW" altLang="en-US" dirty="0"/>
          </a:p>
        </p:txBody>
      </p:sp>
      <p:sp>
        <p:nvSpPr>
          <p:cNvPr id="13" name="矩形 12"/>
          <p:cNvSpPr/>
          <p:nvPr/>
        </p:nvSpPr>
        <p:spPr>
          <a:xfrm>
            <a:off x="6362700" y="1123875"/>
            <a:ext cx="2844800" cy="1323439"/>
          </a:xfrm>
          <a:prstGeom prst="rect">
            <a:avLst/>
          </a:prstGeom>
        </p:spPr>
        <p:txBody>
          <a:bodyPr wrap="square">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安全且影響交通最小的友善候車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定位點設計</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視障者抵達候車</a:t>
            </a:r>
            <a:r>
              <a:rPr lang="zh-TW" altLang="en-US" sz="1600" dirty="0" smtClean="0">
                <a:latin typeface="微軟正黑體" panose="020B0604030504040204" pitchFamily="34" charset="-120"/>
                <a:ea typeface="微軟正黑體" panose="020B0604030504040204" pitchFamily="34" charset="-120"/>
              </a:rPr>
              <a:t>區後的安全友善引導至定位</a:t>
            </a:r>
            <a:r>
              <a:rPr lang="zh-TW" altLang="en-US" sz="1600" dirty="0">
                <a:latin typeface="微軟正黑體" panose="020B0604030504040204" pitchFamily="34" charset="-120"/>
                <a:ea typeface="微軟正黑體" panose="020B0604030504040204" pitchFamily="34" charset="-120"/>
              </a:rPr>
              <a:t>點設計</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引導視障者</a:t>
            </a:r>
            <a:r>
              <a:rPr lang="zh-TW" altLang="en-US" sz="1600" dirty="0" smtClean="0">
                <a:latin typeface="微軟正黑體" panose="020B0604030504040204" pitchFamily="34" charset="-120"/>
                <a:ea typeface="微軟正黑體" panose="020B0604030504040204" pitchFamily="34" charset="-120"/>
              </a:rPr>
              <a:t>上車流程</a:t>
            </a:r>
            <a:r>
              <a:rPr lang="zh-TW" altLang="en-US" sz="1600" dirty="0">
                <a:latin typeface="微軟正黑體" panose="020B0604030504040204" pitchFamily="34" charset="-120"/>
                <a:ea typeface="微軟正黑體" panose="020B0604030504040204" pitchFamily="34" charset="-120"/>
              </a:rPr>
              <a:t>設計</a:t>
            </a:r>
          </a:p>
        </p:txBody>
      </p:sp>
      <p:sp>
        <p:nvSpPr>
          <p:cNvPr id="14" name="矩形 13"/>
          <p:cNvSpPr/>
          <p:nvPr/>
        </p:nvSpPr>
        <p:spPr>
          <a:xfrm>
            <a:off x="133350" y="5687208"/>
            <a:ext cx="4406900" cy="1077218"/>
          </a:xfrm>
          <a:prstGeom prst="rect">
            <a:avLst/>
          </a:prstGeom>
        </p:spPr>
        <p:txBody>
          <a:bodyPr wrap="square">
            <a:spAutoFit/>
          </a:bodyPr>
          <a:lstStyle/>
          <a:p>
            <a:pPr marL="285750" indent="-285750">
              <a:buFont typeface="Arial" panose="020B0604020202020204" pitchFamily="34" charset="0"/>
              <a:buChar char="•"/>
            </a:pPr>
            <a:r>
              <a:rPr lang="zh-TW" altLang="en-US" sz="1600" dirty="0" smtClean="0">
                <a:latin typeface="微軟正黑體" panose="020B0604030504040204" pitchFamily="34" charset="-120"/>
                <a:ea typeface="微軟正黑體" panose="020B0604030504040204" pitchFamily="34" charset="-120"/>
              </a:rPr>
              <a:t>符合</a:t>
            </a:r>
            <a:r>
              <a:rPr lang="zh-TW" altLang="en-US" sz="1600" dirty="0">
                <a:latin typeface="微軟正黑體" panose="020B0604030504040204" pitchFamily="34" charset="-120"/>
                <a:ea typeface="微軟正黑體" panose="020B0604030504040204" pitchFamily="34" charset="-120"/>
              </a:rPr>
              <a:t>視障者</a:t>
            </a:r>
            <a:r>
              <a:rPr lang="zh-TW" altLang="en-US" sz="1600" dirty="0" smtClean="0">
                <a:latin typeface="微軟正黑體" panose="020B0604030504040204" pitchFamily="34" charset="-120"/>
                <a:ea typeface="微軟正黑體" panose="020B0604030504040204" pitchFamily="34" charset="-120"/>
              </a:rPr>
              <a:t>需求的</a:t>
            </a:r>
            <a:r>
              <a:rPr lang="zh-TW" altLang="en-US" sz="1600" dirty="0">
                <a:latin typeface="微軟正黑體" panose="020B0604030504040204" pitchFamily="34" charset="-120"/>
                <a:ea typeface="微軟正黑體" panose="020B0604030504040204" pitchFamily="34" charset="-120"/>
              </a:rPr>
              <a:t>友善介面操作</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可選擇公車路線與行駛</a:t>
            </a:r>
            <a:r>
              <a:rPr lang="zh-TW" altLang="en-US" sz="1600" dirty="0" smtClean="0">
                <a:latin typeface="微軟正黑體" panose="020B0604030504040204" pitchFamily="34" charset="-120"/>
                <a:ea typeface="微軟正黑體" panose="020B0604030504040204" pitchFamily="34" charset="-120"/>
              </a:rPr>
              <a:t>方向，並發出</a:t>
            </a:r>
            <a:r>
              <a:rPr lang="zh-TW" altLang="en-US" sz="1600" dirty="0">
                <a:latin typeface="微軟正黑體" panose="020B0604030504040204" pitchFamily="34" charset="-120"/>
                <a:ea typeface="微軟正黑體" panose="020B0604030504040204" pitchFamily="34" charset="-120"/>
              </a:rPr>
              <a:t>上車預訂申請（及下車提醒），</a:t>
            </a:r>
            <a:r>
              <a:rPr lang="zh-TW" altLang="en-US" sz="1600" dirty="0" smtClean="0">
                <a:latin typeface="微軟正黑體" panose="020B0604030504040204" pitchFamily="34" charset="-120"/>
                <a:ea typeface="微軟正黑體" panose="020B0604030504040204" pitchFamily="34" charset="-120"/>
              </a:rPr>
              <a:t>確認資訊</a:t>
            </a:r>
            <a:r>
              <a:rPr lang="zh-TW" altLang="en-US" sz="1600" dirty="0">
                <a:latin typeface="微軟正黑體" panose="020B0604030504040204" pitchFamily="34" charset="-120"/>
                <a:ea typeface="微軟正黑體" panose="020B0604030504040204" pitchFamily="34" charset="-120"/>
              </a:rPr>
              <a:t>可回傳</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smtClean="0">
                <a:latin typeface="微軟正黑體" panose="020B0604030504040204" pitchFamily="34" charset="-120"/>
                <a:ea typeface="微軟正黑體" panose="020B0604030504040204" pitchFamily="34" charset="-120"/>
              </a:rPr>
              <a:t>系統身分</a:t>
            </a:r>
            <a:r>
              <a:rPr lang="zh-TW" altLang="en-US" sz="1600" dirty="0">
                <a:latin typeface="微軟正黑體" panose="020B0604030504040204" pitchFamily="34" charset="-120"/>
                <a:ea typeface="微軟正黑體" panose="020B0604030504040204" pitchFamily="34" charset="-120"/>
              </a:rPr>
              <a:t>驗證，僅讓視障者或身障者使用</a:t>
            </a:r>
          </a:p>
        </p:txBody>
      </p:sp>
      <p:sp>
        <p:nvSpPr>
          <p:cNvPr id="15" name="矩形 14"/>
          <p:cNvSpPr/>
          <p:nvPr/>
        </p:nvSpPr>
        <p:spPr>
          <a:xfrm>
            <a:off x="4441117" y="5627543"/>
            <a:ext cx="4680722" cy="1077218"/>
          </a:xfrm>
          <a:prstGeom prst="rect">
            <a:avLst/>
          </a:prstGeom>
        </p:spPr>
        <p:txBody>
          <a:bodyPr wrap="square">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可取得公車動態資訊並傳至需求者的</a:t>
            </a:r>
            <a:r>
              <a:rPr lang="en-US" altLang="zh-TW" sz="1600" dirty="0">
                <a:latin typeface="微軟正黑體" panose="020B0604030504040204" pitchFamily="34" charset="-120"/>
                <a:ea typeface="微軟正黑體" panose="020B0604030504040204" pitchFamily="34" charset="-120"/>
              </a:rPr>
              <a:t>APP</a:t>
            </a: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可處理訂車</a:t>
            </a:r>
            <a:r>
              <a:rPr lang="zh-TW" altLang="en-US" sz="1600" dirty="0" smtClean="0">
                <a:latin typeface="微軟正黑體" panose="020B0604030504040204" pitchFamily="34" charset="-120"/>
                <a:ea typeface="微軟正黑體" panose="020B0604030504040204" pitchFamily="34" charset="-120"/>
              </a:rPr>
              <a:t>申請並</a:t>
            </a:r>
            <a:r>
              <a:rPr lang="zh-TW" altLang="en-US" sz="1600" dirty="0">
                <a:latin typeface="微軟正黑體" panose="020B0604030504040204" pitchFamily="34" charset="-120"/>
                <a:ea typeface="微軟正黑體" panose="020B0604030504040204" pitchFamily="34" charset="-120"/>
              </a:rPr>
              <a:t>將訊息傳給司機（文字</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語音）</a:t>
            </a: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可智慧判斷要將訂車訊息傳給哪一部公車</a:t>
            </a: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可存取雙向回饋資訊</a:t>
            </a:r>
          </a:p>
        </p:txBody>
      </p:sp>
    </p:spTree>
    <p:extLst>
      <p:ext uri="{BB962C8B-B14F-4D97-AF65-F5344CB8AC3E}">
        <p14:creationId xmlns:p14="http://schemas.microsoft.com/office/powerpoint/2010/main" val="3774477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723" y="-12004"/>
            <a:ext cx="9210675" cy="1114425"/>
          </a:xfrm>
        </p:spPr>
        <p:txBody>
          <a:bodyPr>
            <a:normAutofit/>
          </a:bodyPr>
          <a:lstStyle/>
          <a:p>
            <a:r>
              <a:rPr lang="zh-TW" altLang="en-US" sz="3200" dirty="0" smtClean="0"/>
              <a:t>主要工作規劃</a:t>
            </a:r>
            <a:r>
              <a:rPr lang="en-US" altLang="zh-TW" sz="3200" dirty="0" smtClean="0"/>
              <a:t>(2/2)</a:t>
            </a:r>
            <a:endParaRPr lang="zh-TW" altLang="en-US" sz="3200" dirty="0"/>
          </a:p>
        </p:txBody>
      </p:sp>
      <p:sp>
        <p:nvSpPr>
          <p:cNvPr id="3" name="投影片編號版面配置區 2"/>
          <p:cNvSpPr>
            <a:spLocks noGrp="1"/>
          </p:cNvSpPr>
          <p:nvPr>
            <p:ph type="sldNum" sz="quarter" idx="12"/>
          </p:nvPr>
        </p:nvSpPr>
        <p:spPr>
          <a:xfrm>
            <a:off x="7086600" y="6534737"/>
            <a:ext cx="2057400" cy="365125"/>
          </a:xfrm>
        </p:spPr>
        <p:txBody>
          <a:bodyPr/>
          <a:lstStyle/>
          <a:p>
            <a:fld id="{D49F7C81-5AFA-4760-BB37-FBDF119EE876}" type="slidenum">
              <a:rPr lang="zh-TW" altLang="en-US" smtClean="0"/>
              <a:pPr/>
              <a:t>5</a:t>
            </a:fld>
            <a:endParaRPr lang="zh-TW" altLang="en-US" dirty="0"/>
          </a:p>
        </p:txBody>
      </p:sp>
      <p:grpSp>
        <p:nvGrpSpPr>
          <p:cNvPr id="32" name="群組 31"/>
          <p:cNvGrpSpPr/>
          <p:nvPr/>
        </p:nvGrpSpPr>
        <p:grpSpPr>
          <a:xfrm>
            <a:off x="2134888" y="5130237"/>
            <a:ext cx="6763977" cy="1604586"/>
            <a:chOff x="2033200" y="4397527"/>
            <a:chExt cx="6552000" cy="2176719"/>
          </a:xfrm>
        </p:grpSpPr>
        <p:sp>
          <p:nvSpPr>
            <p:cNvPr id="5" name="矩形 4"/>
            <p:cNvSpPr/>
            <p:nvPr/>
          </p:nvSpPr>
          <p:spPr>
            <a:xfrm>
              <a:off x="2033200" y="5185160"/>
              <a:ext cx="6552000" cy="108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橢圓 5"/>
            <p:cNvSpPr/>
            <p:nvPr/>
          </p:nvSpPr>
          <p:spPr>
            <a:xfrm>
              <a:off x="2393200" y="4876074"/>
              <a:ext cx="1698172" cy="1698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橢圓 6"/>
            <p:cNvSpPr/>
            <p:nvPr/>
          </p:nvSpPr>
          <p:spPr>
            <a:xfrm>
              <a:off x="4494143" y="4876074"/>
              <a:ext cx="1698172" cy="16981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橢圓 7"/>
            <p:cNvSpPr/>
            <p:nvPr/>
          </p:nvSpPr>
          <p:spPr>
            <a:xfrm>
              <a:off x="6595086" y="4876074"/>
              <a:ext cx="1698172" cy="16981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p:cNvSpPr txBox="1"/>
            <p:nvPr/>
          </p:nvSpPr>
          <p:spPr>
            <a:xfrm>
              <a:off x="2521404" y="4397527"/>
              <a:ext cx="1440000" cy="410915"/>
            </a:xfrm>
            <a:prstGeom prst="rect">
              <a:avLst/>
            </a:prstGeom>
            <a:noFill/>
          </p:spPr>
          <p:txBody>
            <a:bodyPr wrap="square" rtlCol="0" anchor="ctr">
              <a:noAutofit/>
            </a:bodyPr>
            <a:lstStyle/>
            <a:p>
              <a:pPr algn="ctr"/>
              <a:r>
                <a:rPr lang="en-US" sz="1600" b="1" dirty="0" smtClean="0">
                  <a:solidFill>
                    <a:schemeClr val="accent1"/>
                  </a:solidFill>
                </a:rPr>
                <a:t>STEP1.</a:t>
              </a:r>
            </a:p>
          </p:txBody>
        </p:sp>
        <p:sp>
          <p:nvSpPr>
            <p:cNvPr id="10" name="文字方塊 9"/>
            <p:cNvSpPr txBox="1"/>
            <p:nvPr/>
          </p:nvSpPr>
          <p:spPr>
            <a:xfrm>
              <a:off x="4571860" y="4410410"/>
              <a:ext cx="1440000" cy="410915"/>
            </a:xfrm>
            <a:prstGeom prst="rect">
              <a:avLst/>
            </a:prstGeom>
            <a:noFill/>
          </p:spPr>
          <p:txBody>
            <a:bodyPr wrap="square" rtlCol="0" anchor="ctr">
              <a:noAutofit/>
            </a:bodyPr>
            <a:lstStyle/>
            <a:p>
              <a:pPr algn="ctr"/>
              <a:r>
                <a:rPr lang="en-US" sz="1600" b="1" dirty="0" smtClean="0">
                  <a:solidFill>
                    <a:schemeClr val="accent2"/>
                  </a:solidFill>
                </a:rPr>
                <a:t>STEP2.</a:t>
              </a:r>
            </a:p>
          </p:txBody>
        </p:sp>
        <p:sp>
          <p:nvSpPr>
            <p:cNvPr id="11" name="文字方塊 10"/>
            <p:cNvSpPr txBox="1"/>
            <p:nvPr/>
          </p:nvSpPr>
          <p:spPr>
            <a:xfrm>
              <a:off x="6718647" y="4432303"/>
              <a:ext cx="1440000" cy="410915"/>
            </a:xfrm>
            <a:prstGeom prst="rect">
              <a:avLst/>
            </a:prstGeom>
            <a:noFill/>
          </p:spPr>
          <p:txBody>
            <a:bodyPr wrap="square" rtlCol="0" anchor="ctr">
              <a:noAutofit/>
            </a:bodyPr>
            <a:lstStyle/>
            <a:p>
              <a:pPr algn="ctr"/>
              <a:r>
                <a:rPr lang="en-US" sz="1600" b="1" dirty="0" smtClean="0">
                  <a:solidFill>
                    <a:schemeClr val="accent3"/>
                  </a:solidFill>
                </a:rPr>
                <a:t>STEP3.</a:t>
              </a:r>
            </a:p>
          </p:txBody>
        </p:sp>
        <p:grpSp>
          <p:nvGrpSpPr>
            <p:cNvPr id="23" name="群組 22"/>
            <p:cNvGrpSpPr/>
            <p:nvPr/>
          </p:nvGrpSpPr>
          <p:grpSpPr>
            <a:xfrm>
              <a:off x="7261621" y="5013908"/>
              <a:ext cx="365102" cy="366428"/>
              <a:chOff x="5583600" y="7359116"/>
              <a:chExt cx="2941833" cy="2952515"/>
            </a:xfrm>
            <a:solidFill>
              <a:schemeClr val="bg1"/>
            </a:solidFill>
          </p:grpSpPr>
          <p:sp>
            <p:nvSpPr>
              <p:cNvPr id="24" name="Freeform 51"/>
              <p:cNvSpPr>
                <a:spLocks/>
              </p:cNvSpPr>
              <p:nvPr/>
            </p:nvSpPr>
            <p:spPr bwMode="auto">
              <a:xfrm>
                <a:off x="5583600" y="7457653"/>
                <a:ext cx="2852791" cy="2853978"/>
              </a:xfrm>
              <a:custGeom>
                <a:avLst/>
                <a:gdLst>
                  <a:gd name="T0" fmla="*/ 5177 w 10595"/>
                  <a:gd name="T1" fmla="*/ 10589 h 10598"/>
                  <a:gd name="T2" fmla="*/ 3018 w 10595"/>
                  <a:gd name="T3" fmla="*/ 10068 h 10598"/>
                  <a:gd name="T4" fmla="*/ 482 w 10595"/>
                  <a:gd name="T5" fmla="*/ 7488 h 10598"/>
                  <a:gd name="T6" fmla="*/ 49 w 10595"/>
                  <a:gd name="T7" fmla="*/ 6053 h 10598"/>
                  <a:gd name="T8" fmla="*/ 52 w 10595"/>
                  <a:gd name="T9" fmla="*/ 4529 h 10598"/>
                  <a:gd name="T10" fmla="*/ 2432 w 10595"/>
                  <a:gd name="T11" fmla="*/ 835 h 10598"/>
                  <a:gd name="T12" fmla="*/ 4345 w 10595"/>
                  <a:gd name="T13" fmla="*/ 82 h 10598"/>
                  <a:gd name="T14" fmla="*/ 4683 w 10595"/>
                  <a:gd name="T15" fmla="*/ 29 h 10598"/>
                  <a:gd name="T16" fmla="*/ 5290 w 10595"/>
                  <a:gd name="T17" fmla="*/ 0 h 10598"/>
                  <a:gd name="T18" fmla="*/ 5897 w 10595"/>
                  <a:gd name="T19" fmla="*/ 29 h 10598"/>
                  <a:gd name="T20" fmla="*/ 6518 w 10595"/>
                  <a:gd name="T21" fmla="*/ 137 h 10598"/>
                  <a:gd name="T22" fmla="*/ 7703 w 10595"/>
                  <a:gd name="T23" fmla="*/ 599 h 10598"/>
                  <a:gd name="T24" fmla="*/ 7616 w 10595"/>
                  <a:gd name="T25" fmla="*/ 720 h 10598"/>
                  <a:gd name="T26" fmla="*/ 7508 w 10595"/>
                  <a:gd name="T27" fmla="*/ 1116 h 10598"/>
                  <a:gd name="T28" fmla="*/ 7528 w 10595"/>
                  <a:gd name="T29" fmla="*/ 1341 h 10598"/>
                  <a:gd name="T30" fmla="*/ 7263 w 10595"/>
                  <a:gd name="T31" fmla="*/ 1230 h 10598"/>
                  <a:gd name="T32" fmla="*/ 5317 w 10595"/>
                  <a:gd name="T33" fmla="*/ 761 h 10598"/>
                  <a:gd name="T34" fmla="*/ 4262 w 10595"/>
                  <a:gd name="T35" fmla="*/ 890 h 10598"/>
                  <a:gd name="T36" fmla="*/ 2074 w 10595"/>
                  <a:gd name="T37" fmla="*/ 2132 h 10598"/>
                  <a:gd name="T38" fmla="*/ 900 w 10595"/>
                  <a:gd name="T39" fmla="*/ 4218 h 10598"/>
                  <a:gd name="T40" fmla="*/ 842 w 10595"/>
                  <a:gd name="T41" fmla="*/ 6053 h 10598"/>
                  <a:gd name="T42" fmla="*/ 1050 w 10595"/>
                  <a:gd name="T43" fmla="*/ 6830 h 10598"/>
                  <a:gd name="T44" fmla="*/ 4683 w 10595"/>
                  <a:gd name="T45" fmla="*/ 9765 h 10598"/>
                  <a:gd name="T46" fmla="*/ 5897 w 10595"/>
                  <a:gd name="T47" fmla="*/ 9765 h 10598"/>
                  <a:gd name="T48" fmla="*/ 9512 w 10595"/>
                  <a:gd name="T49" fmla="*/ 6889 h 10598"/>
                  <a:gd name="T50" fmla="*/ 9621 w 10595"/>
                  <a:gd name="T51" fmla="*/ 6575 h 10598"/>
                  <a:gd name="T52" fmla="*/ 9791 w 10595"/>
                  <a:gd name="T53" fmla="*/ 5271 h 10598"/>
                  <a:gd name="T54" fmla="*/ 9367 w 10595"/>
                  <a:gd name="T55" fmla="*/ 3365 h 10598"/>
                  <a:gd name="T56" fmla="*/ 9316 w 10595"/>
                  <a:gd name="T57" fmla="*/ 3059 h 10598"/>
                  <a:gd name="T58" fmla="*/ 9530 w 10595"/>
                  <a:gd name="T59" fmla="*/ 3088 h 10598"/>
                  <a:gd name="T60" fmla="*/ 9705 w 10595"/>
                  <a:gd name="T61" fmla="*/ 3106 h 10598"/>
                  <a:gd name="T62" fmla="*/ 9832 w 10595"/>
                  <a:gd name="T63" fmla="*/ 2989 h 10598"/>
                  <a:gd name="T64" fmla="*/ 9988 w 10595"/>
                  <a:gd name="T65" fmla="*/ 2891 h 10598"/>
                  <a:gd name="T66" fmla="*/ 10091 w 10595"/>
                  <a:gd name="T67" fmla="*/ 3070 h 10598"/>
                  <a:gd name="T68" fmla="*/ 10526 w 10595"/>
                  <a:gd name="T69" fmla="*/ 4571 h 10598"/>
                  <a:gd name="T70" fmla="*/ 10568 w 10595"/>
                  <a:gd name="T71" fmla="*/ 4875 h 10598"/>
                  <a:gd name="T72" fmla="*/ 10555 w 10595"/>
                  <a:gd name="T73" fmla="*/ 5813 h 10598"/>
                  <a:gd name="T74" fmla="*/ 9799 w 10595"/>
                  <a:gd name="T75" fmla="*/ 8056 h 10598"/>
                  <a:gd name="T76" fmla="*/ 5897 w 10595"/>
                  <a:gd name="T77" fmla="*/ 10538 h 10598"/>
                  <a:gd name="T78" fmla="*/ 5177 w 10595"/>
                  <a:gd name="T79" fmla="*/ 10589 h 10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95" h="10598">
                    <a:moveTo>
                      <a:pt x="5177" y="10589"/>
                    </a:moveTo>
                    <a:cubicBezTo>
                      <a:pt x="4328" y="10531"/>
                      <a:pt x="3681" y="10375"/>
                      <a:pt x="3018" y="10068"/>
                    </a:cubicBezTo>
                    <a:cubicBezTo>
                      <a:pt x="1941" y="9569"/>
                      <a:pt x="964" y="8576"/>
                      <a:pt x="482" y="7488"/>
                    </a:cubicBezTo>
                    <a:cubicBezTo>
                      <a:pt x="264" y="6998"/>
                      <a:pt x="163" y="6664"/>
                      <a:pt x="49" y="6053"/>
                    </a:cubicBezTo>
                    <a:cubicBezTo>
                      <a:pt x="0" y="5786"/>
                      <a:pt x="1" y="4856"/>
                      <a:pt x="52" y="4529"/>
                    </a:cubicBezTo>
                    <a:cubicBezTo>
                      <a:pt x="288" y="2991"/>
                      <a:pt x="1141" y="1668"/>
                      <a:pt x="2432" y="835"/>
                    </a:cubicBezTo>
                    <a:cubicBezTo>
                      <a:pt x="2995" y="472"/>
                      <a:pt x="3755" y="173"/>
                      <a:pt x="4345" y="82"/>
                    </a:cubicBezTo>
                    <a:cubicBezTo>
                      <a:pt x="4430" y="69"/>
                      <a:pt x="4582" y="45"/>
                      <a:pt x="4683" y="29"/>
                    </a:cubicBezTo>
                    <a:cubicBezTo>
                      <a:pt x="4784" y="13"/>
                      <a:pt x="5057" y="0"/>
                      <a:pt x="5290" y="0"/>
                    </a:cubicBezTo>
                    <a:cubicBezTo>
                      <a:pt x="5523" y="0"/>
                      <a:pt x="5796" y="13"/>
                      <a:pt x="5897" y="29"/>
                    </a:cubicBezTo>
                    <a:cubicBezTo>
                      <a:pt x="6321" y="96"/>
                      <a:pt x="6397" y="109"/>
                      <a:pt x="6518" y="137"/>
                    </a:cubicBezTo>
                    <a:cubicBezTo>
                      <a:pt x="6985" y="244"/>
                      <a:pt x="7703" y="523"/>
                      <a:pt x="7703" y="599"/>
                    </a:cubicBezTo>
                    <a:cubicBezTo>
                      <a:pt x="7703" y="620"/>
                      <a:pt x="7664" y="675"/>
                      <a:pt x="7616" y="720"/>
                    </a:cubicBezTo>
                    <a:cubicBezTo>
                      <a:pt x="7479" y="851"/>
                      <a:pt x="7470" y="882"/>
                      <a:pt x="7508" y="1116"/>
                    </a:cubicBezTo>
                    <a:cubicBezTo>
                      <a:pt x="7526" y="1232"/>
                      <a:pt x="7535" y="1333"/>
                      <a:pt x="7528" y="1341"/>
                    </a:cubicBezTo>
                    <a:cubicBezTo>
                      <a:pt x="7520" y="1348"/>
                      <a:pt x="7401" y="1299"/>
                      <a:pt x="7263" y="1230"/>
                    </a:cubicBezTo>
                    <a:cubicBezTo>
                      <a:pt x="6700" y="950"/>
                      <a:pt x="5913" y="760"/>
                      <a:pt x="5317" y="761"/>
                    </a:cubicBezTo>
                    <a:cubicBezTo>
                      <a:pt x="5073" y="761"/>
                      <a:pt x="4510" y="830"/>
                      <a:pt x="4262" y="890"/>
                    </a:cubicBezTo>
                    <a:cubicBezTo>
                      <a:pt x="3428" y="1091"/>
                      <a:pt x="2687" y="1512"/>
                      <a:pt x="2074" y="2132"/>
                    </a:cubicBezTo>
                    <a:cubicBezTo>
                      <a:pt x="1516" y="2696"/>
                      <a:pt x="1160" y="3329"/>
                      <a:pt x="900" y="4218"/>
                    </a:cubicBezTo>
                    <a:cubicBezTo>
                      <a:pt x="770" y="4662"/>
                      <a:pt x="742" y="5545"/>
                      <a:pt x="842" y="6053"/>
                    </a:cubicBezTo>
                    <a:cubicBezTo>
                      <a:pt x="923" y="6466"/>
                      <a:pt x="941" y="6534"/>
                      <a:pt x="1050" y="6830"/>
                    </a:cubicBezTo>
                    <a:cubicBezTo>
                      <a:pt x="1628" y="8401"/>
                      <a:pt x="3037" y="9540"/>
                      <a:pt x="4683" y="9765"/>
                    </a:cubicBezTo>
                    <a:cubicBezTo>
                      <a:pt x="4955" y="9803"/>
                      <a:pt x="5624" y="9802"/>
                      <a:pt x="5897" y="9765"/>
                    </a:cubicBezTo>
                    <a:cubicBezTo>
                      <a:pt x="7516" y="9544"/>
                      <a:pt x="8913" y="8432"/>
                      <a:pt x="9512" y="6889"/>
                    </a:cubicBezTo>
                    <a:cubicBezTo>
                      <a:pt x="9558" y="6771"/>
                      <a:pt x="9607" y="6629"/>
                      <a:pt x="9621" y="6575"/>
                    </a:cubicBezTo>
                    <a:cubicBezTo>
                      <a:pt x="9763" y="6033"/>
                      <a:pt x="9790" y="5821"/>
                      <a:pt x="9791" y="5271"/>
                    </a:cubicBezTo>
                    <a:cubicBezTo>
                      <a:pt x="9792" y="4534"/>
                      <a:pt x="9678" y="4023"/>
                      <a:pt x="9367" y="3365"/>
                    </a:cubicBezTo>
                    <a:cubicBezTo>
                      <a:pt x="9238" y="3092"/>
                      <a:pt x="9228" y="3031"/>
                      <a:pt x="9316" y="3059"/>
                    </a:cubicBezTo>
                    <a:cubicBezTo>
                      <a:pt x="9337" y="3065"/>
                      <a:pt x="9433" y="3079"/>
                      <a:pt x="9530" y="3088"/>
                    </a:cubicBezTo>
                    <a:lnTo>
                      <a:pt x="9705" y="3106"/>
                    </a:lnTo>
                    <a:lnTo>
                      <a:pt x="9832" y="2989"/>
                    </a:lnTo>
                    <a:cubicBezTo>
                      <a:pt x="9901" y="2925"/>
                      <a:pt x="9972" y="2881"/>
                      <a:pt x="9988" y="2891"/>
                    </a:cubicBezTo>
                    <a:cubicBezTo>
                      <a:pt x="10004" y="2901"/>
                      <a:pt x="10050" y="2981"/>
                      <a:pt x="10091" y="3070"/>
                    </a:cubicBezTo>
                    <a:cubicBezTo>
                      <a:pt x="10331" y="3594"/>
                      <a:pt x="10474" y="4085"/>
                      <a:pt x="10526" y="4571"/>
                    </a:cubicBezTo>
                    <a:cubicBezTo>
                      <a:pt x="10541" y="4703"/>
                      <a:pt x="10559" y="4840"/>
                      <a:pt x="10568" y="4875"/>
                    </a:cubicBezTo>
                    <a:cubicBezTo>
                      <a:pt x="10595" y="4989"/>
                      <a:pt x="10588" y="5509"/>
                      <a:pt x="10555" y="5813"/>
                    </a:cubicBezTo>
                    <a:cubicBezTo>
                      <a:pt x="10464" y="6650"/>
                      <a:pt x="10222" y="7367"/>
                      <a:pt x="9799" y="8056"/>
                    </a:cubicBezTo>
                    <a:cubicBezTo>
                      <a:pt x="8946" y="9444"/>
                      <a:pt x="7502" y="10362"/>
                      <a:pt x="5897" y="10538"/>
                    </a:cubicBezTo>
                    <a:cubicBezTo>
                      <a:pt x="5406" y="10592"/>
                      <a:pt x="5314" y="10598"/>
                      <a:pt x="5177" y="10589"/>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p>
            </p:txBody>
          </p:sp>
          <p:sp>
            <p:nvSpPr>
              <p:cNvPr id="25" name="Freeform 62"/>
              <p:cNvSpPr>
                <a:spLocks/>
              </p:cNvSpPr>
              <p:nvPr/>
            </p:nvSpPr>
            <p:spPr bwMode="auto">
              <a:xfrm>
                <a:off x="6115456" y="7987134"/>
                <a:ext cx="1800951" cy="1796202"/>
              </a:xfrm>
              <a:custGeom>
                <a:avLst/>
                <a:gdLst>
                  <a:gd name="T0" fmla="*/ 3035 w 6690"/>
                  <a:gd name="T1" fmla="*/ 6640 h 6674"/>
                  <a:gd name="T2" fmla="*/ 2399 w 6690"/>
                  <a:gd name="T3" fmla="*/ 6524 h 6674"/>
                  <a:gd name="T4" fmla="*/ 322 w 6690"/>
                  <a:gd name="T5" fmla="*/ 4766 h 6674"/>
                  <a:gd name="T6" fmla="*/ 30 w 6690"/>
                  <a:gd name="T7" fmla="*/ 3871 h 6674"/>
                  <a:gd name="T8" fmla="*/ 0 w 6690"/>
                  <a:gd name="T9" fmla="*/ 3327 h 6674"/>
                  <a:gd name="T10" fmla="*/ 30 w 6690"/>
                  <a:gd name="T11" fmla="*/ 2782 h 6674"/>
                  <a:gd name="T12" fmla="*/ 339 w 6690"/>
                  <a:gd name="T13" fmla="*/ 1855 h 6674"/>
                  <a:gd name="T14" fmla="*/ 1044 w 6690"/>
                  <a:gd name="T15" fmla="*/ 905 h 6674"/>
                  <a:gd name="T16" fmla="*/ 2766 w 6690"/>
                  <a:gd name="T17" fmla="*/ 40 h 6674"/>
                  <a:gd name="T18" fmla="*/ 3993 w 6690"/>
                  <a:gd name="T19" fmla="*/ 61 h 6674"/>
                  <a:gd name="T20" fmla="*/ 4826 w 6690"/>
                  <a:gd name="T21" fmla="*/ 364 h 6674"/>
                  <a:gd name="T22" fmla="*/ 4561 w 6690"/>
                  <a:gd name="T23" fmla="*/ 648 h 6674"/>
                  <a:gd name="T24" fmla="*/ 3936 w 6690"/>
                  <a:gd name="T25" fmla="*/ 848 h 6674"/>
                  <a:gd name="T26" fmla="*/ 1890 w 6690"/>
                  <a:gd name="T27" fmla="*/ 1211 h 6674"/>
                  <a:gd name="T28" fmla="*/ 1137 w 6690"/>
                  <a:gd name="T29" fmla="*/ 2000 h 6674"/>
                  <a:gd name="T30" fmla="*/ 776 w 6690"/>
                  <a:gd name="T31" fmla="*/ 3341 h 6674"/>
                  <a:gd name="T32" fmla="*/ 960 w 6690"/>
                  <a:gd name="T33" fmla="*/ 4302 h 6674"/>
                  <a:gd name="T34" fmla="*/ 2667 w 6690"/>
                  <a:gd name="T35" fmla="*/ 5791 h 6674"/>
                  <a:gd name="T36" fmla="*/ 2940 w 6690"/>
                  <a:gd name="T37" fmla="*/ 5852 h 6674"/>
                  <a:gd name="T38" fmla="*/ 3316 w 6690"/>
                  <a:gd name="T39" fmla="*/ 5881 h 6674"/>
                  <a:gd name="T40" fmla="*/ 3692 w 6690"/>
                  <a:gd name="T41" fmla="*/ 5852 h 6674"/>
                  <a:gd name="T42" fmla="*/ 3965 w 6690"/>
                  <a:gd name="T43" fmla="*/ 5791 h 6674"/>
                  <a:gd name="T44" fmla="*/ 5644 w 6690"/>
                  <a:gd name="T45" fmla="*/ 4375 h 6674"/>
                  <a:gd name="T46" fmla="*/ 5853 w 6690"/>
                  <a:gd name="T47" fmla="*/ 3312 h 6674"/>
                  <a:gd name="T48" fmla="*/ 5715 w 6690"/>
                  <a:gd name="T49" fmla="*/ 2429 h 6674"/>
                  <a:gd name="T50" fmla="*/ 5982 w 6690"/>
                  <a:gd name="T51" fmla="*/ 2090 h 6674"/>
                  <a:gd name="T52" fmla="*/ 6270 w 6690"/>
                  <a:gd name="T53" fmla="*/ 1803 h 6674"/>
                  <a:gd name="T54" fmla="*/ 6340 w 6690"/>
                  <a:gd name="T55" fmla="*/ 1940 h 6674"/>
                  <a:gd name="T56" fmla="*/ 6631 w 6690"/>
                  <a:gd name="T57" fmla="*/ 3058 h 6674"/>
                  <a:gd name="T58" fmla="*/ 6307 w 6690"/>
                  <a:gd name="T59" fmla="*/ 4782 h 6674"/>
                  <a:gd name="T60" fmla="*/ 4233 w 6690"/>
                  <a:gd name="T61" fmla="*/ 6525 h 6674"/>
                  <a:gd name="T62" fmla="*/ 3035 w 6690"/>
                  <a:gd name="T63" fmla="*/ 6640 h 6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90" h="6674">
                    <a:moveTo>
                      <a:pt x="3035" y="6640"/>
                    </a:moveTo>
                    <a:cubicBezTo>
                      <a:pt x="2791" y="6614"/>
                      <a:pt x="2553" y="6571"/>
                      <a:pt x="2399" y="6524"/>
                    </a:cubicBezTo>
                    <a:cubicBezTo>
                      <a:pt x="1476" y="6243"/>
                      <a:pt x="722" y="5604"/>
                      <a:pt x="322" y="4766"/>
                    </a:cubicBezTo>
                    <a:cubicBezTo>
                      <a:pt x="169" y="4444"/>
                      <a:pt x="138" y="4350"/>
                      <a:pt x="30" y="3871"/>
                    </a:cubicBezTo>
                    <a:cubicBezTo>
                      <a:pt x="13" y="3799"/>
                      <a:pt x="0" y="3553"/>
                      <a:pt x="0" y="3327"/>
                    </a:cubicBezTo>
                    <a:cubicBezTo>
                      <a:pt x="0" y="3100"/>
                      <a:pt x="13" y="2854"/>
                      <a:pt x="30" y="2782"/>
                    </a:cubicBezTo>
                    <a:cubicBezTo>
                      <a:pt x="142" y="2288"/>
                      <a:pt x="170" y="2203"/>
                      <a:pt x="339" y="1855"/>
                    </a:cubicBezTo>
                    <a:cubicBezTo>
                      <a:pt x="509" y="1504"/>
                      <a:pt x="745" y="1186"/>
                      <a:pt x="1044" y="905"/>
                    </a:cubicBezTo>
                    <a:cubicBezTo>
                      <a:pt x="1528" y="449"/>
                      <a:pt x="2019" y="202"/>
                      <a:pt x="2766" y="40"/>
                    </a:cubicBezTo>
                    <a:cubicBezTo>
                      <a:pt x="2947" y="0"/>
                      <a:pt x="3773" y="15"/>
                      <a:pt x="3993" y="61"/>
                    </a:cubicBezTo>
                    <a:cubicBezTo>
                      <a:pt x="4257" y="117"/>
                      <a:pt x="4826" y="324"/>
                      <a:pt x="4826" y="364"/>
                    </a:cubicBezTo>
                    <a:cubicBezTo>
                      <a:pt x="4826" y="371"/>
                      <a:pt x="4707" y="499"/>
                      <a:pt x="4561" y="648"/>
                    </a:cubicBezTo>
                    <a:cubicBezTo>
                      <a:pt x="4265" y="953"/>
                      <a:pt x="4302" y="941"/>
                      <a:pt x="3936" y="848"/>
                    </a:cubicBezTo>
                    <a:cubicBezTo>
                      <a:pt x="3239" y="670"/>
                      <a:pt x="2508" y="799"/>
                      <a:pt x="1890" y="1211"/>
                    </a:cubicBezTo>
                    <a:cubicBezTo>
                      <a:pt x="1648" y="1371"/>
                      <a:pt x="1287" y="1750"/>
                      <a:pt x="1137" y="2000"/>
                    </a:cubicBezTo>
                    <a:cubicBezTo>
                      <a:pt x="874" y="2439"/>
                      <a:pt x="776" y="2803"/>
                      <a:pt x="776" y="3341"/>
                    </a:cubicBezTo>
                    <a:cubicBezTo>
                      <a:pt x="777" y="3757"/>
                      <a:pt x="812" y="3943"/>
                      <a:pt x="960" y="4302"/>
                    </a:cubicBezTo>
                    <a:cubicBezTo>
                      <a:pt x="1252" y="5010"/>
                      <a:pt x="1968" y="5635"/>
                      <a:pt x="2667" y="5791"/>
                    </a:cubicBezTo>
                    <a:cubicBezTo>
                      <a:pt x="2745" y="5808"/>
                      <a:pt x="2868" y="5836"/>
                      <a:pt x="2940" y="5852"/>
                    </a:cubicBezTo>
                    <a:cubicBezTo>
                      <a:pt x="3013" y="5868"/>
                      <a:pt x="3182" y="5881"/>
                      <a:pt x="3316" y="5881"/>
                    </a:cubicBezTo>
                    <a:cubicBezTo>
                      <a:pt x="3450" y="5881"/>
                      <a:pt x="3619" y="5868"/>
                      <a:pt x="3692" y="5852"/>
                    </a:cubicBezTo>
                    <a:cubicBezTo>
                      <a:pt x="3764" y="5836"/>
                      <a:pt x="3888" y="5808"/>
                      <a:pt x="3965" y="5791"/>
                    </a:cubicBezTo>
                    <a:cubicBezTo>
                      <a:pt x="4635" y="5641"/>
                      <a:pt x="5342" y="5045"/>
                      <a:pt x="5644" y="4375"/>
                    </a:cubicBezTo>
                    <a:cubicBezTo>
                      <a:pt x="5813" y="4000"/>
                      <a:pt x="5855" y="3789"/>
                      <a:pt x="5853" y="3312"/>
                    </a:cubicBezTo>
                    <a:cubicBezTo>
                      <a:pt x="5852" y="2890"/>
                      <a:pt x="5819" y="2679"/>
                      <a:pt x="5715" y="2429"/>
                    </a:cubicBezTo>
                    <a:cubicBezTo>
                      <a:pt x="5698" y="2388"/>
                      <a:pt x="5755" y="2317"/>
                      <a:pt x="5982" y="2090"/>
                    </a:cubicBezTo>
                    <a:lnTo>
                      <a:pt x="6270" y="1803"/>
                    </a:lnTo>
                    <a:lnTo>
                      <a:pt x="6340" y="1940"/>
                    </a:lnTo>
                    <a:cubicBezTo>
                      <a:pt x="6482" y="2216"/>
                      <a:pt x="6582" y="2600"/>
                      <a:pt x="6631" y="3058"/>
                    </a:cubicBezTo>
                    <a:cubicBezTo>
                      <a:pt x="6690" y="3598"/>
                      <a:pt x="6563" y="4274"/>
                      <a:pt x="6307" y="4782"/>
                    </a:cubicBezTo>
                    <a:cubicBezTo>
                      <a:pt x="5880" y="5630"/>
                      <a:pt x="5168" y="6229"/>
                      <a:pt x="4233" y="6525"/>
                    </a:cubicBezTo>
                    <a:cubicBezTo>
                      <a:pt x="3937" y="6618"/>
                      <a:pt x="3359" y="6674"/>
                      <a:pt x="3035" y="6640"/>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p>
            </p:txBody>
          </p:sp>
          <p:sp>
            <p:nvSpPr>
              <p:cNvPr id="26" name="Freeform 69"/>
              <p:cNvSpPr>
                <a:spLocks/>
              </p:cNvSpPr>
              <p:nvPr/>
            </p:nvSpPr>
            <p:spPr bwMode="auto">
              <a:xfrm>
                <a:off x="6637819" y="7359116"/>
                <a:ext cx="1887614" cy="1894738"/>
              </a:xfrm>
              <a:custGeom>
                <a:avLst/>
                <a:gdLst>
                  <a:gd name="T0" fmla="*/ 1147 w 7008"/>
                  <a:gd name="T1" fmla="*/ 7009 h 7039"/>
                  <a:gd name="T2" fmla="*/ 121 w 7008"/>
                  <a:gd name="T3" fmla="*/ 6209 h 7039"/>
                  <a:gd name="T4" fmla="*/ 9 w 7008"/>
                  <a:gd name="T5" fmla="*/ 5715 h 7039"/>
                  <a:gd name="T6" fmla="*/ 59 w 7008"/>
                  <a:gd name="T7" fmla="*/ 5253 h 7039"/>
                  <a:gd name="T8" fmla="*/ 1810 w 7008"/>
                  <a:gd name="T9" fmla="*/ 4372 h 7039"/>
                  <a:gd name="T10" fmla="*/ 2008 w 7008"/>
                  <a:gd name="T11" fmla="*/ 4431 h 7039"/>
                  <a:gd name="T12" fmla="*/ 3175 w 7008"/>
                  <a:gd name="T13" fmla="*/ 3306 h 7039"/>
                  <a:gd name="T14" fmla="*/ 4300 w 7008"/>
                  <a:gd name="T15" fmla="*/ 2181 h 7039"/>
                  <a:gd name="T16" fmla="*/ 4283 w 7008"/>
                  <a:gd name="T17" fmla="*/ 2043 h 7039"/>
                  <a:gd name="T18" fmla="*/ 4248 w 7008"/>
                  <a:gd name="T19" fmla="*/ 1669 h 7039"/>
                  <a:gd name="T20" fmla="*/ 4230 w 7008"/>
                  <a:gd name="T21" fmla="*/ 1433 h 7039"/>
                  <a:gd name="T22" fmla="*/ 4946 w 7008"/>
                  <a:gd name="T23" fmla="*/ 717 h 7039"/>
                  <a:gd name="T24" fmla="*/ 5680 w 7008"/>
                  <a:gd name="T25" fmla="*/ 0 h 7039"/>
                  <a:gd name="T26" fmla="*/ 5713 w 7008"/>
                  <a:gd name="T27" fmla="*/ 176 h 7039"/>
                  <a:gd name="T28" fmla="*/ 5834 w 7008"/>
                  <a:gd name="T29" fmla="*/ 1133 h 7039"/>
                  <a:gd name="T30" fmla="*/ 6462 w 7008"/>
                  <a:gd name="T31" fmla="*/ 1270 h 7039"/>
                  <a:gd name="T32" fmla="*/ 6999 w 7008"/>
                  <a:gd name="T33" fmla="*/ 1341 h 7039"/>
                  <a:gd name="T34" fmla="*/ 6281 w 7008"/>
                  <a:gd name="T35" fmla="*/ 2091 h 7039"/>
                  <a:gd name="T36" fmla="*/ 5548 w 7008"/>
                  <a:gd name="T37" fmla="*/ 2824 h 7039"/>
                  <a:gd name="T38" fmla="*/ 5408 w 7008"/>
                  <a:gd name="T39" fmla="*/ 2797 h 7039"/>
                  <a:gd name="T40" fmla="*/ 5056 w 7008"/>
                  <a:gd name="T41" fmla="*/ 2756 h 7039"/>
                  <a:gd name="T42" fmla="*/ 4844 w 7008"/>
                  <a:gd name="T43" fmla="*/ 2742 h 7039"/>
                  <a:gd name="T44" fmla="*/ 3721 w 7008"/>
                  <a:gd name="T45" fmla="*/ 3862 h 7039"/>
                  <a:gd name="T46" fmla="*/ 2611 w 7008"/>
                  <a:gd name="T47" fmla="*/ 5052 h 7039"/>
                  <a:gd name="T48" fmla="*/ 2668 w 7008"/>
                  <a:gd name="T49" fmla="*/ 5278 h 7039"/>
                  <a:gd name="T50" fmla="*/ 2669 w 7008"/>
                  <a:gd name="T51" fmla="*/ 6041 h 7039"/>
                  <a:gd name="T52" fmla="*/ 1334 w 7008"/>
                  <a:gd name="T53" fmla="*/ 7024 h 7039"/>
                  <a:gd name="T54" fmla="*/ 1147 w 7008"/>
                  <a:gd name="T55" fmla="*/ 7009 h 7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08" h="7039">
                    <a:moveTo>
                      <a:pt x="1147" y="7009"/>
                    </a:moveTo>
                    <a:cubicBezTo>
                      <a:pt x="673" y="6910"/>
                      <a:pt x="328" y="6640"/>
                      <a:pt x="121" y="6209"/>
                    </a:cubicBezTo>
                    <a:cubicBezTo>
                      <a:pt x="29" y="6018"/>
                      <a:pt x="18" y="5970"/>
                      <a:pt x="9" y="5715"/>
                    </a:cubicBezTo>
                    <a:cubicBezTo>
                      <a:pt x="0" y="5482"/>
                      <a:pt x="9" y="5402"/>
                      <a:pt x="59" y="5253"/>
                    </a:cubicBezTo>
                    <a:cubicBezTo>
                      <a:pt x="310" y="4512"/>
                      <a:pt x="1116" y="4106"/>
                      <a:pt x="1810" y="4372"/>
                    </a:cubicBezTo>
                    <a:cubicBezTo>
                      <a:pt x="1896" y="4404"/>
                      <a:pt x="1985" y="4431"/>
                      <a:pt x="2008" y="4431"/>
                    </a:cubicBezTo>
                    <a:cubicBezTo>
                      <a:pt x="2032" y="4431"/>
                      <a:pt x="2557" y="3925"/>
                      <a:pt x="3175" y="3306"/>
                    </a:cubicBezTo>
                    <a:lnTo>
                      <a:pt x="4300" y="2181"/>
                    </a:lnTo>
                    <a:lnTo>
                      <a:pt x="4283" y="2043"/>
                    </a:lnTo>
                    <a:cubicBezTo>
                      <a:pt x="4274" y="1967"/>
                      <a:pt x="4258" y="1799"/>
                      <a:pt x="4248" y="1669"/>
                    </a:cubicBezTo>
                    <a:lnTo>
                      <a:pt x="4230" y="1433"/>
                    </a:lnTo>
                    <a:lnTo>
                      <a:pt x="4946" y="717"/>
                    </a:lnTo>
                    <a:cubicBezTo>
                      <a:pt x="5340" y="322"/>
                      <a:pt x="5670" y="0"/>
                      <a:pt x="5680" y="0"/>
                    </a:cubicBezTo>
                    <a:cubicBezTo>
                      <a:pt x="5690" y="0"/>
                      <a:pt x="5705" y="79"/>
                      <a:pt x="5713" y="176"/>
                    </a:cubicBezTo>
                    <a:cubicBezTo>
                      <a:pt x="5739" y="457"/>
                      <a:pt x="5818" y="1082"/>
                      <a:pt x="5834" y="1133"/>
                    </a:cubicBezTo>
                    <a:cubicBezTo>
                      <a:pt x="5856" y="1203"/>
                      <a:pt x="5895" y="1211"/>
                      <a:pt x="6462" y="1270"/>
                    </a:cubicBezTo>
                    <a:cubicBezTo>
                      <a:pt x="6748" y="1300"/>
                      <a:pt x="6990" y="1332"/>
                      <a:pt x="6999" y="1341"/>
                    </a:cubicBezTo>
                    <a:cubicBezTo>
                      <a:pt x="7008" y="1350"/>
                      <a:pt x="6685" y="1687"/>
                      <a:pt x="6281" y="2091"/>
                    </a:cubicBezTo>
                    <a:lnTo>
                      <a:pt x="5548" y="2824"/>
                    </a:lnTo>
                    <a:lnTo>
                      <a:pt x="5408" y="2797"/>
                    </a:lnTo>
                    <a:cubicBezTo>
                      <a:pt x="5331" y="2782"/>
                      <a:pt x="5172" y="2763"/>
                      <a:pt x="5056" y="2756"/>
                    </a:cubicBezTo>
                    <a:lnTo>
                      <a:pt x="4844" y="2742"/>
                    </a:lnTo>
                    <a:lnTo>
                      <a:pt x="3721" y="3862"/>
                    </a:lnTo>
                    <a:cubicBezTo>
                      <a:pt x="2741" y="4838"/>
                      <a:pt x="2599" y="4990"/>
                      <a:pt x="2611" y="5052"/>
                    </a:cubicBezTo>
                    <a:cubicBezTo>
                      <a:pt x="2618" y="5091"/>
                      <a:pt x="2644" y="5192"/>
                      <a:pt x="2668" y="5278"/>
                    </a:cubicBezTo>
                    <a:cubicBezTo>
                      <a:pt x="2726" y="5478"/>
                      <a:pt x="2726" y="5846"/>
                      <a:pt x="2669" y="6041"/>
                    </a:cubicBezTo>
                    <a:cubicBezTo>
                      <a:pt x="2502" y="6609"/>
                      <a:pt x="1918" y="7039"/>
                      <a:pt x="1334" y="7024"/>
                    </a:cubicBezTo>
                    <a:cubicBezTo>
                      <a:pt x="1262" y="7022"/>
                      <a:pt x="1178" y="7015"/>
                      <a:pt x="1147" y="7009"/>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p>
            </p:txBody>
          </p:sp>
        </p:grpSp>
        <p:sp>
          <p:nvSpPr>
            <p:cNvPr id="27" name="矩形 26"/>
            <p:cNvSpPr/>
            <p:nvPr/>
          </p:nvSpPr>
          <p:spPr>
            <a:xfrm>
              <a:off x="2489085" y="5465917"/>
              <a:ext cx="1504639" cy="908101"/>
            </a:xfrm>
            <a:prstGeom prst="rect">
              <a:avLst/>
            </a:prstGeom>
          </p:spPr>
          <p:txBody>
            <a:bodyPr wrap="square">
              <a:spAutoFit/>
            </a:bodyPr>
            <a:lstStyle/>
            <a:p>
              <a:pPr algn="ctr">
                <a:lnSpc>
                  <a:spcPts val="1500"/>
                </a:lnSpc>
              </a:pPr>
              <a:r>
                <a:rPr lang="zh-TW" altLang="en-US" sz="1600" dirty="0" smtClean="0">
                  <a:latin typeface="微軟正黑體" panose="020B0604030504040204" pitchFamily="34" charset="-120"/>
                  <a:ea typeface="微軟正黑體" panose="020B0604030504040204" pitchFamily="34" charset="-120"/>
                </a:rPr>
                <a:t>前期使用者調查研究</a:t>
              </a:r>
              <a:endParaRPr lang="en-US" altLang="zh-TW" dirty="0" smtClean="0">
                <a:latin typeface="微軟正黑體" panose="020B0604030504040204" pitchFamily="34" charset="-120"/>
                <a:ea typeface="微軟正黑體" panose="020B0604030504040204" pitchFamily="34" charset="-120"/>
              </a:endParaRPr>
            </a:p>
            <a:p>
              <a:pPr algn="ctr">
                <a:lnSpc>
                  <a:spcPts val="1500"/>
                </a:lnSpc>
              </a:pPr>
              <a:r>
                <a:rPr lang="zh-TW" altLang="en-US" sz="1600" dirty="0" smtClean="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3</a:t>
              </a:r>
              <a:r>
                <a:rPr lang="zh-TW" altLang="en-US" sz="1600" dirty="0" smtClean="0">
                  <a:latin typeface="微軟正黑體" panose="020B0604030504040204" pitchFamily="34" charset="-120"/>
                  <a:ea typeface="微軟正黑體" panose="020B0604030504040204" pitchFamily="34" charset="-120"/>
                </a:rPr>
                <a:t>個</a:t>
              </a:r>
              <a:r>
                <a:rPr lang="zh-TW" altLang="en-US" sz="1600" dirty="0">
                  <a:latin typeface="微軟正黑體" panose="020B0604030504040204" pitchFamily="34" charset="-120"/>
                  <a:ea typeface="微軟正黑體" panose="020B0604030504040204" pitchFamily="34" charset="-120"/>
                </a:rPr>
                <a:t>月）</a:t>
              </a:r>
              <a:endParaRPr lang="en-US" sz="1600" dirty="0">
                <a:latin typeface="微軟正黑體" panose="020B0604030504040204" pitchFamily="34" charset="-120"/>
                <a:ea typeface="微軟正黑體" panose="020B0604030504040204" pitchFamily="34" charset="-120"/>
              </a:endParaRPr>
            </a:p>
          </p:txBody>
        </p:sp>
        <p:sp>
          <p:nvSpPr>
            <p:cNvPr id="28" name="矩形 27"/>
            <p:cNvSpPr/>
            <p:nvPr/>
          </p:nvSpPr>
          <p:spPr>
            <a:xfrm>
              <a:off x="4589200" y="5465915"/>
              <a:ext cx="1504639" cy="908101"/>
            </a:xfrm>
            <a:prstGeom prst="rect">
              <a:avLst/>
            </a:prstGeom>
          </p:spPr>
          <p:txBody>
            <a:bodyPr wrap="square">
              <a:spAutoFit/>
            </a:bodyPr>
            <a:lstStyle/>
            <a:p>
              <a:pPr algn="ctr">
                <a:lnSpc>
                  <a:spcPts val="1500"/>
                </a:lnSpc>
              </a:pPr>
              <a:r>
                <a:rPr lang="zh-TW" altLang="en-US" sz="1600" dirty="0">
                  <a:latin typeface="微軟正黑體" panose="020B0604030504040204" pitchFamily="34" charset="-120"/>
                  <a:ea typeface="微軟正黑體" panose="020B0604030504040204" pitchFamily="34" charset="-120"/>
                </a:rPr>
                <a:t>系統</a:t>
              </a:r>
              <a:r>
                <a:rPr lang="zh-TW" altLang="en-US" sz="1600" dirty="0" smtClean="0">
                  <a:latin typeface="微軟正黑體" panose="020B0604030504040204" pitchFamily="34" charset="-120"/>
                  <a:ea typeface="微軟正黑體" panose="020B0604030504040204" pitchFamily="34" charset="-120"/>
                </a:rPr>
                <a:t>開發</a:t>
              </a:r>
              <a:endParaRPr lang="en-US" altLang="zh-TW" sz="1600" dirty="0" smtClean="0">
                <a:latin typeface="微軟正黑體" panose="020B0604030504040204" pitchFamily="34" charset="-120"/>
                <a:ea typeface="微軟正黑體" panose="020B0604030504040204" pitchFamily="34" charset="-120"/>
              </a:endParaRPr>
            </a:p>
            <a:p>
              <a:pPr algn="ctr">
                <a:lnSpc>
                  <a:spcPts val="1500"/>
                </a:lnSpc>
              </a:pPr>
              <a:endParaRPr lang="en-US" altLang="zh-TW" sz="1600" dirty="0">
                <a:latin typeface="微軟正黑體" panose="020B0604030504040204" pitchFamily="34" charset="-120"/>
                <a:ea typeface="微軟正黑體" panose="020B0604030504040204" pitchFamily="34" charset="-120"/>
              </a:endParaRPr>
            </a:p>
            <a:p>
              <a:pPr algn="ctr">
                <a:lnSpc>
                  <a:spcPts val="1500"/>
                </a:lnSpc>
              </a:pPr>
              <a:r>
                <a:rPr lang="zh-TW" altLang="en-US" sz="1600" dirty="0" smtClean="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6</a:t>
              </a:r>
              <a:r>
                <a:rPr lang="zh-TW" altLang="en-US" sz="1600" dirty="0" smtClean="0">
                  <a:latin typeface="微軟正黑體" panose="020B0604030504040204" pitchFamily="34" charset="-120"/>
                  <a:ea typeface="微軟正黑體" panose="020B0604030504040204" pitchFamily="34" charset="-120"/>
                </a:rPr>
                <a:t>個</a:t>
              </a:r>
              <a:r>
                <a:rPr lang="zh-TW" altLang="en-US" sz="1600" dirty="0">
                  <a:latin typeface="微軟正黑體" panose="020B0604030504040204" pitchFamily="34" charset="-120"/>
                  <a:ea typeface="微軟正黑體" panose="020B0604030504040204" pitchFamily="34" charset="-120"/>
                </a:rPr>
                <a:t>月）</a:t>
              </a:r>
              <a:r>
                <a:rPr lang="en-US" altLang="zh-TW" sz="1600" dirty="0">
                  <a:latin typeface="微軟正黑體" panose="020B0604030504040204" pitchFamily="34" charset="-120"/>
                  <a:ea typeface="微軟正黑體" panose="020B0604030504040204" pitchFamily="34" charset="-120"/>
                </a:rPr>
                <a:t> </a:t>
              </a:r>
              <a:endParaRPr lang="en-US" sz="1600" dirty="0">
                <a:latin typeface="微軟正黑體" panose="020B0604030504040204" pitchFamily="34" charset="-120"/>
                <a:ea typeface="微軟正黑體" panose="020B0604030504040204" pitchFamily="34" charset="-120"/>
              </a:endParaRPr>
            </a:p>
          </p:txBody>
        </p:sp>
        <p:sp>
          <p:nvSpPr>
            <p:cNvPr id="29" name="矩形 28"/>
            <p:cNvSpPr/>
            <p:nvPr/>
          </p:nvSpPr>
          <p:spPr>
            <a:xfrm>
              <a:off x="6689315" y="5465915"/>
              <a:ext cx="1504639" cy="908101"/>
            </a:xfrm>
            <a:prstGeom prst="rect">
              <a:avLst/>
            </a:prstGeom>
          </p:spPr>
          <p:txBody>
            <a:bodyPr wrap="square">
              <a:spAutoFit/>
            </a:bodyPr>
            <a:lstStyle/>
            <a:p>
              <a:pPr algn="ctr">
                <a:lnSpc>
                  <a:spcPts val="1500"/>
                </a:lnSpc>
              </a:pPr>
              <a:r>
                <a:rPr lang="zh-TW" altLang="en-US" sz="1600" dirty="0" smtClean="0">
                  <a:latin typeface="微軟正黑體" panose="020B0604030504040204" pitchFamily="34" charset="-120"/>
                  <a:ea typeface="微軟正黑體" panose="020B0604030504040204" pitchFamily="34" charset="-120"/>
                </a:rPr>
                <a:t>後續使用者測試修正</a:t>
              </a:r>
              <a:endParaRPr lang="en-US" altLang="zh-TW" sz="1600" dirty="0" smtClean="0">
                <a:latin typeface="微軟正黑體" panose="020B0604030504040204" pitchFamily="34" charset="-120"/>
                <a:ea typeface="微軟正黑體" panose="020B0604030504040204" pitchFamily="34" charset="-120"/>
              </a:endParaRPr>
            </a:p>
            <a:p>
              <a:pPr algn="ctr">
                <a:lnSpc>
                  <a:spcPts val="1500"/>
                </a:lnSpc>
              </a:pPr>
              <a:r>
                <a:rPr lang="zh-TW" altLang="en-US" sz="1600" dirty="0" smtClean="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3</a:t>
              </a:r>
              <a:r>
                <a:rPr lang="zh-TW" altLang="en-US" sz="1600" dirty="0" smtClean="0">
                  <a:latin typeface="微軟正黑體" panose="020B0604030504040204" pitchFamily="34" charset="-120"/>
                  <a:ea typeface="微軟正黑體" panose="020B0604030504040204" pitchFamily="34" charset="-120"/>
                </a:rPr>
                <a:t>個月）</a:t>
              </a:r>
              <a:endParaRPr lang="en-US" sz="1600" dirty="0">
                <a:latin typeface="微軟正黑體" panose="020B0604030504040204" pitchFamily="34" charset="-120"/>
                <a:ea typeface="微軟正黑體" panose="020B0604030504040204" pitchFamily="34" charset="-120"/>
              </a:endParaRPr>
            </a:p>
          </p:txBody>
        </p:sp>
      </p:grpSp>
      <p:sp>
        <p:nvSpPr>
          <p:cNvPr id="31" name="文字方塊 30"/>
          <p:cNvSpPr txBox="1"/>
          <p:nvPr/>
        </p:nvSpPr>
        <p:spPr>
          <a:xfrm>
            <a:off x="-5723" y="5805357"/>
            <a:ext cx="2243611" cy="646331"/>
          </a:xfrm>
          <a:prstGeom prst="rect">
            <a:avLst/>
          </a:prstGeom>
          <a:noFill/>
        </p:spPr>
        <p:txBody>
          <a:bodyPr wrap="square" rtlCol="0">
            <a:spAutoFit/>
          </a:bodyPr>
          <a:lstStyle/>
          <a:p>
            <a:r>
              <a:rPr lang="zh-TW" altLang="en-US" b="1" dirty="0" smtClean="0">
                <a:latin typeface="微軟正黑體" panose="020B0604030504040204" pitchFamily="34" charset="-120"/>
                <a:ea typeface="微軟正黑體" panose="020B0604030504040204" pitchFamily="34" charset="-120"/>
              </a:rPr>
              <a:t>研究期程共</a:t>
            </a:r>
            <a:r>
              <a:rPr lang="en-US" altLang="zh-TW" b="1" dirty="0" smtClean="0">
                <a:latin typeface="微軟正黑體" panose="020B0604030504040204" pitchFamily="34" charset="-120"/>
                <a:ea typeface="微軟正黑體" panose="020B0604030504040204" pitchFamily="34" charset="-120"/>
              </a:rPr>
              <a:t>12</a:t>
            </a:r>
            <a:r>
              <a:rPr lang="zh-TW" altLang="en-US" b="1" dirty="0" smtClean="0">
                <a:latin typeface="微軟正黑體" panose="020B0604030504040204" pitchFamily="34" charset="-120"/>
                <a:ea typeface="微軟正黑體" panose="020B0604030504040204" pitchFamily="34" charset="-120"/>
              </a:rPr>
              <a:t>個月（</a:t>
            </a:r>
            <a:r>
              <a:rPr lang="en-US" altLang="zh-TW" b="1" dirty="0" smtClean="0">
                <a:latin typeface="微軟正黑體" panose="020B0604030504040204" pitchFamily="34" charset="-120"/>
                <a:ea typeface="微軟正黑體" panose="020B0604030504040204" pitchFamily="34" charset="-120"/>
              </a:rPr>
              <a:t>108/08-109/07)</a:t>
            </a:r>
            <a:endParaRPr lang="zh-TW" altLang="en-US" b="1" dirty="0">
              <a:latin typeface="微軟正黑體" panose="020B0604030504040204" pitchFamily="34" charset="-120"/>
              <a:ea typeface="微軟正黑體" panose="020B0604030504040204" pitchFamily="34" charset="-120"/>
            </a:endParaRPr>
          </a:p>
        </p:txBody>
      </p:sp>
      <p:pic>
        <p:nvPicPr>
          <p:cNvPr id="33" name="圖片 32"/>
          <p:cNvPicPr>
            <a:picLocks noChangeAspect="1"/>
          </p:cNvPicPr>
          <p:nvPr/>
        </p:nvPicPr>
        <p:blipFill>
          <a:blip r:embed="rId3"/>
          <a:stretch>
            <a:fillRect/>
          </a:stretch>
        </p:blipFill>
        <p:spPr>
          <a:xfrm>
            <a:off x="5448315" y="5468042"/>
            <a:ext cx="219071" cy="414408"/>
          </a:xfrm>
          <a:prstGeom prst="rect">
            <a:avLst/>
          </a:prstGeom>
        </p:spPr>
      </p:pic>
      <p:pic>
        <p:nvPicPr>
          <p:cNvPr id="34" name="圖片 33"/>
          <p:cNvPicPr>
            <a:picLocks noChangeAspect="1"/>
          </p:cNvPicPr>
          <p:nvPr/>
        </p:nvPicPr>
        <p:blipFill>
          <a:blip r:embed="rId4"/>
          <a:stretch>
            <a:fillRect/>
          </a:stretch>
        </p:blipFill>
        <p:spPr>
          <a:xfrm>
            <a:off x="3094253" y="5492938"/>
            <a:ext cx="404218" cy="400331"/>
          </a:xfrm>
          <a:prstGeom prst="rect">
            <a:avLst/>
          </a:prstGeom>
        </p:spPr>
      </p:pic>
      <p:sp>
        <p:nvSpPr>
          <p:cNvPr id="52" name="矩形 51"/>
          <p:cNvSpPr/>
          <p:nvPr/>
        </p:nvSpPr>
        <p:spPr>
          <a:xfrm>
            <a:off x="314512" y="1143758"/>
            <a:ext cx="8829488" cy="4093428"/>
          </a:xfrm>
          <a:prstGeom prst="rect">
            <a:avLst/>
          </a:prstGeom>
        </p:spPr>
        <p:txBody>
          <a:bodyPr wrap="square">
            <a:spAutoFit/>
          </a:bodyPr>
          <a:lstStyle/>
          <a:p>
            <a:pPr marL="285750" indent="-285750">
              <a:buFont typeface="Wingdings" panose="05000000000000000000" pitchFamily="2" charset="2"/>
              <a:buChar char="n"/>
            </a:pPr>
            <a:r>
              <a:rPr lang="zh-TW" altLang="en-US" sz="2000" dirty="0" smtClean="0">
                <a:latin typeface="微軟正黑體" panose="020B0604030504040204" pitchFamily="34" charset="-120"/>
                <a:ea typeface="微軟正黑體" panose="020B0604030504040204" pitchFamily="34" charset="-120"/>
              </a:rPr>
              <a:t>此案需求</a:t>
            </a:r>
            <a:r>
              <a:rPr lang="zh-TW" altLang="en-US" sz="2000" dirty="0">
                <a:latin typeface="微軟正黑體" panose="020B0604030504040204" pitchFamily="34" charset="-120"/>
                <a:ea typeface="微軟正黑體" panose="020B0604030504040204" pitchFamily="34" charset="-120"/>
              </a:rPr>
              <a:t>涉及的解決方案，</a:t>
            </a:r>
            <a:r>
              <a:rPr lang="zh-TW" altLang="en-US" sz="2000" b="1" dirty="0">
                <a:solidFill>
                  <a:srgbClr val="C00000"/>
                </a:solidFill>
                <a:latin typeface="微軟正黑體" panose="020B0604030504040204" pitchFamily="34" charset="-120"/>
                <a:ea typeface="微軟正黑體" panose="020B0604030504040204" pitchFamily="34" charset="-120"/>
              </a:rPr>
              <a:t>不單僅依賴由</a:t>
            </a:r>
            <a:r>
              <a:rPr lang="zh-TW" altLang="en-US" sz="2000" b="1" dirty="0" smtClean="0">
                <a:solidFill>
                  <a:srgbClr val="C00000"/>
                </a:solidFill>
                <a:latin typeface="微軟正黑體" panose="020B0604030504040204" pitchFamily="34" charset="-120"/>
                <a:ea typeface="微軟正黑體" panose="020B0604030504040204" pitchFamily="34" charset="-120"/>
              </a:rPr>
              <a:t>科技產品</a:t>
            </a:r>
            <a:r>
              <a:rPr lang="zh-TW" altLang="en-US" sz="2000" b="1" dirty="0">
                <a:solidFill>
                  <a:srgbClr val="C00000"/>
                </a:solidFill>
                <a:latin typeface="微軟正黑體" panose="020B0604030504040204" pitchFamily="34" charset="-120"/>
                <a:ea typeface="微軟正黑體" panose="020B0604030504040204" pitchFamily="34" charset="-120"/>
              </a:rPr>
              <a:t>或</a:t>
            </a:r>
            <a:r>
              <a:rPr lang="zh-TW" altLang="en-US" sz="2000" b="1" dirty="0" smtClean="0">
                <a:solidFill>
                  <a:srgbClr val="C00000"/>
                </a:solidFill>
                <a:latin typeface="微軟正黑體" panose="020B0604030504040204" pitchFamily="34" charset="-120"/>
                <a:ea typeface="微軟正黑體" panose="020B0604030504040204" pitchFamily="34" charset="-120"/>
              </a:rPr>
              <a:t>服務，而須開始時便將視障者（需求）、公車司機</a:t>
            </a:r>
            <a:r>
              <a:rPr lang="en-US" altLang="zh-TW" sz="2000" b="1" dirty="0" smtClean="0">
                <a:solidFill>
                  <a:srgbClr val="C00000"/>
                </a:solidFill>
                <a:latin typeface="微軟正黑體" panose="020B0604030504040204" pitchFamily="34" charset="-120"/>
                <a:ea typeface="微軟正黑體" panose="020B0604030504040204" pitchFamily="34" charset="-120"/>
              </a:rPr>
              <a:t>/</a:t>
            </a:r>
            <a:r>
              <a:rPr lang="zh-TW" altLang="en-US" sz="2000" b="1" dirty="0" smtClean="0">
                <a:solidFill>
                  <a:srgbClr val="C00000"/>
                </a:solidFill>
                <a:latin typeface="微軟正黑體" panose="020B0604030504040204" pitchFamily="34" charset="-120"/>
                <a:ea typeface="微軟正黑體" panose="020B0604030504040204" pitchFamily="34" charset="-120"/>
              </a:rPr>
              <a:t>後台（供給）及使用交通網的</a:t>
            </a:r>
            <a:r>
              <a:rPr lang="zh-TW" altLang="en-US" sz="2000" b="1" dirty="0">
                <a:solidFill>
                  <a:srgbClr val="C00000"/>
                </a:solidFill>
                <a:latin typeface="微軟正黑體" panose="020B0604030504040204" pitchFamily="34" charset="-120"/>
                <a:ea typeface="微軟正黑體" panose="020B0604030504040204" pitchFamily="34" charset="-120"/>
              </a:rPr>
              <a:t>大眾</a:t>
            </a:r>
            <a:r>
              <a:rPr lang="zh-TW" altLang="en-US" sz="2000" b="1" dirty="0" smtClean="0">
                <a:solidFill>
                  <a:srgbClr val="C00000"/>
                </a:solidFill>
                <a:latin typeface="微軟正黑體" panose="020B0604030504040204" pitchFamily="34" charset="-120"/>
                <a:ea typeface="微軟正黑體" panose="020B0604030504040204" pitchFamily="34" charset="-120"/>
              </a:rPr>
              <a:t>，一併納入設計；因此採人因設計為橫向整合、資工為關鍵技術項目規劃</a:t>
            </a:r>
            <a:endParaRPr lang="en-US" altLang="zh-TW" sz="2000" b="1" dirty="0" smtClean="0">
              <a:solidFill>
                <a:srgbClr val="C00000"/>
              </a:solidFill>
              <a:latin typeface="微軟正黑體" panose="020B0604030504040204" pitchFamily="34" charset="-120"/>
              <a:ea typeface="微軟正黑體" panose="020B0604030504040204" pitchFamily="34" charset="-120"/>
            </a:endParaRPr>
          </a:p>
          <a:p>
            <a:endParaRPr lang="en-US" altLang="zh-TW" sz="2000" b="1" dirty="0" smtClean="0">
              <a:solidFill>
                <a:srgbClr val="C00000"/>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鼓勵學校為主、組成跨域與產學研合作研究團隊，以單一整合型研究計畫方式、驗證可滿足需求的解決方案之</a:t>
            </a:r>
            <a:r>
              <a:rPr lang="zh-TW" altLang="en-US" sz="2000" dirty="0" smtClean="0">
                <a:latin typeface="微軟正黑體" panose="020B0604030504040204" pitchFamily="34" charset="-120"/>
                <a:ea typeface="微軟正黑體" panose="020B0604030504040204" pitchFamily="34" charset="-120"/>
              </a:rPr>
              <a:t>可行性，且為能</a:t>
            </a:r>
            <a:r>
              <a:rPr lang="zh-TW" altLang="en-US" sz="2000" dirty="0">
                <a:latin typeface="微軟正黑體" panose="020B0604030504040204" pitchFamily="34" charset="-120"/>
                <a:ea typeface="微軟正黑體" panose="020B0604030504040204" pitchFamily="34" charset="-120"/>
              </a:rPr>
              <a:t>推廣至各地方的公車系統，需注意成本可負擔性及</a:t>
            </a:r>
            <a:r>
              <a:rPr lang="zh-TW" altLang="en-US" sz="2000" dirty="0" smtClean="0">
                <a:latin typeface="微軟正黑體" panose="020B0604030504040204" pitchFamily="34" charset="-120"/>
                <a:ea typeface="微軟正黑體" panose="020B0604030504040204" pitchFamily="34" charset="-120"/>
              </a:rPr>
              <a:t>系統可複製性</a:t>
            </a:r>
            <a:endParaRPr lang="en-US" altLang="zh-TW" sz="2000" dirty="0" smtClean="0">
              <a:latin typeface="微軟正黑體" panose="020B0604030504040204" pitchFamily="34" charset="-120"/>
              <a:ea typeface="微軟正黑體" panose="020B0604030504040204" pitchFamily="34" charset="-120"/>
            </a:endParaRPr>
          </a:p>
          <a:p>
            <a:endParaRPr lang="zh-TW" altLang="en-US" sz="2000"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整合解決方案</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使用者友善介面</a:t>
            </a:r>
            <a:r>
              <a:rPr lang="en-US" altLang="zh-TW" sz="2000" dirty="0">
                <a:latin typeface="微軟正黑體" panose="020B0604030504040204" pitchFamily="34" charset="-120"/>
                <a:ea typeface="微軟正黑體" panose="020B0604030504040204" pitchFamily="34" charset="-120"/>
              </a:rPr>
              <a:t>APP×</a:t>
            </a:r>
            <a:r>
              <a:rPr lang="zh-TW" altLang="en-US" sz="2000" dirty="0">
                <a:latin typeface="微軟正黑體" panose="020B0604030504040204" pitchFamily="34" charset="-120"/>
                <a:ea typeface="微軟正黑體" panose="020B0604030504040204" pitchFamily="34" charset="-120"/>
              </a:rPr>
              <a:t>專屬候車位置設計</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公車站</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亭乘車輔助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公車業者提供的到位服務</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全民的</a:t>
            </a:r>
            <a:r>
              <a:rPr lang="zh-TW" altLang="en-US" sz="2000" dirty="0" smtClean="0">
                <a:latin typeface="微軟正黑體" panose="020B0604030504040204" pitchFamily="34" charset="-120"/>
                <a:ea typeface="微軟正黑體" panose="020B0604030504040204" pitchFamily="34" charset="-120"/>
              </a:rPr>
              <a:t>協助</a:t>
            </a:r>
            <a:endParaRPr lang="en-US" altLang="zh-TW" sz="2000" dirty="0" smtClean="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endParaRPr lang="en-US" altLang="zh-TW" sz="2000"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暫估上限總預算</a:t>
            </a:r>
            <a:r>
              <a:rPr lang="en-US" altLang="zh-TW" sz="2000" dirty="0">
                <a:latin typeface="微軟正黑體" panose="020B0604030504040204" pitchFamily="34" charset="-120"/>
                <a:ea typeface="微軟正黑體" panose="020B0604030504040204" pitchFamily="34" charset="-120"/>
              </a:rPr>
              <a:t>716</a:t>
            </a:r>
            <a:r>
              <a:rPr lang="zh-TW" altLang="en-US" sz="2000" dirty="0">
                <a:latin typeface="微軟正黑體" panose="020B0604030504040204" pitchFamily="34" charset="-120"/>
                <a:ea typeface="微軟正黑體" panose="020B0604030504040204" pitchFamily="34" charset="-120"/>
              </a:rPr>
              <a:t>萬元（視執行團隊提交計畫書編列預算為主）</a:t>
            </a:r>
          </a:p>
          <a:p>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9329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0054" y="-47533"/>
            <a:ext cx="8266774" cy="798250"/>
          </a:xfrm>
        </p:spPr>
        <p:txBody>
          <a:bodyPr>
            <a:normAutofit/>
          </a:bodyPr>
          <a:lstStyle/>
          <a:p>
            <a:r>
              <a:rPr lang="zh-TW" altLang="en-US" dirty="0" smtClean="0"/>
              <a:t>定位與區隔</a:t>
            </a:r>
            <a:endParaRPr lang="zh-TW" altLang="en-US" dirty="0"/>
          </a:p>
        </p:txBody>
      </p:sp>
      <p:sp>
        <p:nvSpPr>
          <p:cNvPr id="3" name="投影片編號版面配置區 2"/>
          <p:cNvSpPr>
            <a:spLocks noGrp="1"/>
          </p:cNvSpPr>
          <p:nvPr>
            <p:ph type="sldNum" sz="quarter" idx="12"/>
          </p:nvPr>
        </p:nvSpPr>
        <p:spPr>
          <a:xfrm>
            <a:off x="6917982" y="6481513"/>
            <a:ext cx="2057400" cy="365125"/>
          </a:xfrm>
        </p:spPr>
        <p:txBody>
          <a:bodyPr/>
          <a:lstStyle/>
          <a:p>
            <a:fld id="{D49F7C81-5AFA-4760-BB37-FBDF119EE876}" type="slidenum">
              <a:rPr lang="zh-TW" altLang="en-US" smtClean="0"/>
              <a:pPr/>
              <a:t>6</a:t>
            </a:fld>
            <a:endParaRPr lang="zh-TW" altLang="en-US" dirty="0"/>
          </a:p>
        </p:txBody>
      </p:sp>
      <p:pic>
        <p:nvPicPr>
          <p:cNvPr id="36" name="圖片 35"/>
          <p:cNvPicPr>
            <a:picLocks noChangeAspect="1"/>
          </p:cNvPicPr>
          <p:nvPr/>
        </p:nvPicPr>
        <p:blipFill>
          <a:blip r:embed="rId3"/>
          <a:stretch>
            <a:fillRect/>
          </a:stretch>
        </p:blipFill>
        <p:spPr>
          <a:xfrm>
            <a:off x="5555773" y="4966467"/>
            <a:ext cx="1261140" cy="1261140"/>
          </a:xfrm>
          <a:prstGeom prst="rect">
            <a:avLst/>
          </a:prstGeom>
        </p:spPr>
      </p:pic>
      <p:sp>
        <p:nvSpPr>
          <p:cNvPr id="38" name="左-右雙向箭號 37"/>
          <p:cNvSpPr/>
          <p:nvPr/>
        </p:nvSpPr>
        <p:spPr>
          <a:xfrm>
            <a:off x="3633162" y="5845431"/>
            <a:ext cx="1802626" cy="3256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圖片 38"/>
          <p:cNvPicPr>
            <a:picLocks noChangeAspect="1"/>
          </p:cNvPicPr>
          <p:nvPr/>
        </p:nvPicPr>
        <p:blipFill>
          <a:blip r:embed="rId4"/>
          <a:stretch>
            <a:fillRect/>
          </a:stretch>
        </p:blipFill>
        <p:spPr>
          <a:xfrm rot="7593906">
            <a:off x="2367798" y="4027372"/>
            <a:ext cx="1828959" cy="359695"/>
          </a:xfrm>
          <a:prstGeom prst="rect">
            <a:avLst/>
          </a:prstGeom>
        </p:spPr>
      </p:pic>
      <p:pic>
        <p:nvPicPr>
          <p:cNvPr id="40" name="圖片 39"/>
          <p:cNvPicPr>
            <a:picLocks noChangeAspect="1"/>
          </p:cNvPicPr>
          <p:nvPr/>
        </p:nvPicPr>
        <p:blipFill>
          <a:blip r:embed="rId4"/>
          <a:stretch>
            <a:fillRect/>
          </a:stretch>
        </p:blipFill>
        <p:spPr>
          <a:xfrm rot="2855613">
            <a:off x="4767143" y="4009601"/>
            <a:ext cx="1828959" cy="359695"/>
          </a:xfrm>
          <a:prstGeom prst="rect">
            <a:avLst/>
          </a:prstGeom>
        </p:spPr>
      </p:pic>
      <p:sp>
        <p:nvSpPr>
          <p:cNvPr id="43" name="文字方塊 42"/>
          <p:cNvSpPr txBox="1"/>
          <p:nvPr/>
        </p:nvSpPr>
        <p:spPr>
          <a:xfrm>
            <a:off x="12278" y="4825762"/>
            <a:ext cx="1978528" cy="1754326"/>
          </a:xfrm>
          <a:prstGeom prst="rect">
            <a:avLst/>
          </a:prstGeom>
          <a:noFill/>
        </p:spPr>
        <p:txBody>
          <a:bodyPr wrap="square" rtlCol="0">
            <a:spAutoFit/>
          </a:bodyPr>
          <a:lstStyle/>
          <a:p>
            <a:pPr marL="285750" indent="-285750">
              <a:buFont typeface="Wingdings" panose="05000000000000000000" pitchFamily="2" charset="2"/>
              <a:buChar char="n"/>
            </a:pPr>
            <a:r>
              <a:rPr lang="zh-TW" altLang="en-US" b="1" dirty="0" smtClean="0">
                <a:latin typeface="微軟正黑體" panose="020B0604030504040204" pitchFamily="34" charset="-120"/>
                <a:ea typeface="微軟正黑體" panose="020B0604030504040204" pitchFamily="34" charset="-120"/>
              </a:rPr>
              <a:t>地方政府：改善、增修及維護現有設備與服務之方案</a:t>
            </a:r>
            <a:r>
              <a:rPr lang="zh-TW" altLang="en-US" b="1" u="sng" dirty="0" smtClean="0">
                <a:solidFill>
                  <a:srgbClr val="C00000"/>
                </a:solidFill>
                <a:latin typeface="微軟正黑體" panose="020B0604030504040204" pitchFamily="34" charset="-120"/>
                <a:ea typeface="微軟正黑體" panose="020B0604030504040204" pitchFamily="34" charset="-120"/>
              </a:rPr>
              <a:t>（應用研發成果）</a:t>
            </a:r>
            <a:endParaRPr lang="zh-TW" altLang="en-US" b="1" u="sng" dirty="0">
              <a:solidFill>
                <a:srgbClr val="C00000"/>
              </a:solidFill>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6999517" y="4929424"/>
            <a:ext cx="1975865" cy="1477328"/>
          </a:xfrm>
          <a:prstGeom prst="rect">
            <a:avLst/>
          </a:prstGeom>
          <a:noFill/>
        </p:spPr>
        <p:txBody>
          <a:bodyPr wrap="square" rtlCol="0">
            <a:spAutoFit/>
          </a:bodyPr>
          <a:lstStyle/>
          <a:p>
            <a:pPr marL="285750" indent="-285750">
              <a:buFont typeface="Wingdings" panose="05000000000000000000" pitchFamily="2" charset="2"/>
              <a:buChar char="n"/>
            </a:pPr>
            <a:r>
              <a:rPr lang="zh-TW" altLang="en-US" b="1" dirty="0" smtClean="0">
                <a:latin typeface="微軟正黑體" panose="020B0604030504040204" pitchFamily="34" charset="-120"/>
                <a:ea typeface="微軟正黑體" panose="020B0604030504040204" pitchFamily="34" charset="-120"/>
              </a:rPr>
              <a:t>交通部：運輸環境與服務建構（</a:t>
            </a:r>
            <a:r>
              <a:rPr lang="zh-TW" altLang="en-US" b="1" u="sng" dirty="0" smtClean="0">
                <a:solidFill>
                  <a:srgbClr val="C00000"/>
                </a:solidFill>
                <a:latin typeface="微軟正黑體" panose="020B0604030504040204" pitchFamily="34" charset="-120"/>
                <a:ea typeface="微軟正黑體" panose="020B0604030504040204" pitchFamily="34" charset="-120"/>
              </a:rPr>
              <a:t>補助地方政府導入應用研發成果）</a:t>
            </a:r>
            <a:endParaRPr lang="zh-TW" altLang="en-US" b="1" u="sng" dirty="0">
              <a:solidFill>
                <a:srgbClr val="C00000"/>
              </a:solidFill>
              <a:latin typeface="微軟正黑體" panose="020B0604030504040204" pitchFamily="34" charset="-120"/>
              <a:ea typeface="微軟正黑體" panose="020B0604030504040204" pitchFamily="34" charset="-120"/>
            </a:endParaRPr>
          </a:p>
        </p:txBody>
      </p:sp>
      <p:pic>
        <p:nvPicPr>
          <p:cNvPr id="45" name="圖片 44"/>
          <p:cNvPicPr>
            <a:picLocks noChangeAspect="1"/>
          </p:cNvPicPr>
          <p:nvPr/>
        </p:nvPicPr>
        <p:blipFill rotWithShape="1">
          <a:blip r:embed="rId5"/>
          <a:srcRect l="2442" t="19838" r="4212" b="2973"/>
          <a:stretch/>
        </p:blipFill>
        <p:spPr>
          <a:xfrm>
            <a:off x="3131622" y="2358318"/>
            <a:ext cx="2490183" cy="1018712"/>
          </a:xfrm>
          <a:prstGeom prst="rect">
            <a:avLst/>
          </a:prstGeom>
        </p:spPr>
      </p:pic>
      <p:pic>
        <p:nvPicPr>
          <p:cNvPr id="46" name="圖片 45"/>
          <p:cNvPicPr>
            <a:picLocks noChangeAspect="1"/>
          </p:cNvPicPr>
          <p:nvPr/>
        </p:nvPicPr>
        <p:blipFill rotWithShape="1">
          <a:blip r:embed="rId6"/>
          <a:srcRect l="41481" t="4393" r="1018" b="68533"/>
          <a:stretch/>
        </p:blipFill>
        <p:spPr>
          <a:xfrm>
            <a:off x="3527685" y="4512748"/>
            <a:ext cx="1698059" cy="1155340"/>
          </a:xfrm>
          <a:prstGeom prst="rect">
            <a:avLst/>
          </a:prstGeom>
        </p:spPr>
      </p:pic>
      <p:sp>
        <p:nvSpPr>
          <p:cNvPr id="47" name="文字方塊 46"/>
          <p:cNvSpPr txBox="1"/>
          <p:nvPr/>
        </p:nvSpPr>
        <p:spPr>
          <a:xfrm>
            <a:off x="3708265" y="3666167"/>
            <a:ext cx="1453019" cy="646331"/>
          </a:xfrm>
          <a:prstGeom prst="rect">
            <a:avLst/>
          </a:prstGeom>
          <a:noFill/>
        </p:spPr>
        <p:txBody>
          <a:bodyPr wrap="square" rtlCol="0">
            <a:spAutoFit/>
          </a:bodyPr>
          <a:lstStyle/>
          <a:p>
            <a:pPr algn="ctr"/>
            <a:r>
              <a:rPr lang="zh-TW" altLang="en-US" b="1" dirty="0" smtClean="0">
                <a:latin typeface="微軟正黑體" panose="020B0604030504040204" pitchFamily="34" charset="-120"/>
                <a:ea typeface="微軟正黑體" panose="020B0604030504040204" pitchFamily="34" charset="-120"/>
              </a:rPr>
              <a:t>無障礙友善交通環境</a:t>
            </a:r>
            <a:endParaRPr lang="zh-TW" altLang="en-US" b="1"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7"/>
          <a:stretch>
            <a:fillRect/>
          </a:stretch>
        </p:blipFill>
        <p:spPr>
          <a:xfrm>
            <a:off x="1748426" y="4984631"/>
            <a:ext cx="1541430" cy="1386810"/>
          </a:xfrm>
          <a:prstGeom prst="rect">
            <a:avLst/>
          </a:prstGeom>
        </p:spPr>
      </p:pic>
      <p:sp>
        <p:nvSpPr>
          <p:cNvPr id="19" name="文字方塊 18"/>
          <p:cNvSpPr txBox="1"/>
          <p:nvPr/>
        </p:nvSpPr>
        <p:spPr>
          <a:xfrm>
            <a:off x="1483570" y="1208658"/>
            <a:ext cx="6603789" cy="1446550"/>
          </a:xfrm>
          <a:prstGeom prst="rect">
            <a:avLst/>
          </a:prstGeom>
          <a:noFill/>
        </p:spPr>
        <p:txBody>
          <a:bodyPr wrap="square" rtlCol="0">
            <a:spAutoFit/>
          </a:bodyPr>
          <a:lstStyle/>
          <a:p>
            <a:pPr marL="285750" indent="-285750">
              <a:buFont typeface="Wingdings" panose="05000000000000000000" pitchFamily="2" charset="2"/>
              <a:buChar char="n"/>
            </a:pPr>
            <a:r>
              <a:rPr lang="zh-TW" altLang="en-US" b="1" dirty="0" smtClean="0">
                <a:latin typeface="微軟正黑體" panose="020B0604030504040204" pitchFamily="34" charset="-120"/>
                <a:ea typeface="微軟正黑體" panose="020B0604030504040204" pitchFamily="34" charset="-120"/>
              </a:rPr>
              <a:t>科技部：</a:t>
            </a:r>
            <a:r>
              <a:rPr lang="zh-TW" altLang="en-US" b="1" u="sng" dirty="0">
                <a:solidFill>
                  <a:srgbClr val="C00000"/>
                </a:solidFill>
                <a:latin typeface="微軟正黑體" panose="020B0604030504040204" pitchFamily="34" charset="-120"/>
                <a:ea typeface="微軟正黑體" panose="020B0604030504040204" pitchFamily="34" charset="-120"/>
              </a:rPr>
              <a:t>提供驗證具可行性與可複製性的創新整合解決方案</a:t>
            </a:r>
            <a:r>
              <a:rPr lang="zh-TW" altLang="en-US" b="1" dirty="0" smtClean="0">
                <a:latin typeface="微軟正黑體" panose="020B0604030504040204" pitchFamily="34" charset="-120"/>
                <a:ea typeface="微軟正黑體" panose="020B0604030504040204" pitchFamily="34" charset="-120"/>
              </a:rPr>
              <a:t>（組成</a:t>
            </a:r>
            <a:r>
              <a:rPr lang="zh-TW" altLang="en-US" b="1" dirty="0" smtClean="0">
                <a:solidFill>
                  <a:srgbClr val="C00000"/>
                </a:solidFill>
                <a:latin typeface="微軟正黑體" panose="020B0604030504040204" pitchFamily="34" charset="-120"/>
                <a:ea typeface="微軟正黑體" panose="020B0604030504040204" pitchFamily="34" charset="-120"/>
              </a:rPr>
              <a:t>跨域</a:t>
            </a:r>
            <a:r>
              <a:rPr lang="zh-TW" altLang="en-US" b="1" dirty="0">
                <a:solidFill>
                  <a:srgbClr val="C00000"/>
                </a:solidFill>
                <a:latin typeface="微軟正黑體" panose="020B0604030504040204" pitchFamily="34" charset="-120"/>
                <a:ea typeface="微軟正黑體" panose="020B0604030504040204" pitchFamily="34" charset="-120"/>
              </a:rPr>
              <a:t>研發團隊</a:t>
            </a:r>
            <a:r>
              <a:rPr lang="zh-TW" altLang="en-US" b="1" dirty="0" smtClean="0">
                <a:latin typeface="微軟正黑體" panose="020B0604030504040204" pitchFamily="34" charset="-120"/>
                <a:ea typeface="微軟正黑體" panose="020B0604030504040204" pitchFamily="34" charset="-120"/>
              </a:rPr>
              <a:t>，以</a:t>
            </a:r>
            <a:r>
              <a:rPr lang="zh-TW" altLang="en-US" b="1" dirty="0" smtClean="0">
                <a:solidFill>
                  <a:srgbClr val="C00000"/>
                </a:solidFill>
                <a:latin typeface="微軟正黑體" panose="020B0604030504040204" pitchFamily="34" charset="-120"/>
                <a:ea typeface="微軟正黑體" panose="020B0604030504040204" pitchFamily="34" charset="-120"/>
              </a:rPr>
              <a:t>人因設計為橫向整合主軸</a:t>
            </a:r>
            <a:r>
              <a:rPr lang="zh-TW" altLang="en-US" b="1" dirty="0" smtClean="0">
                <a:latin typeface="微軟正黑體" panose="020B0604030504040204" pitchFamily="34" charset="-120"/>
                <a:ea typeface="微軟正黑體" panose="020B0604030504040204" pitchFamily="34" charset="-120"/>
              </a:rPr>
              <a:t>，一開始的研發設計便納入</a:t>
            </a:r>
            <a:r>
              <a:rPr lang="zh-TW" altLang="en-US" b="1" dirty="0" smtClean="0">
                <a:solidFill>
                  <a:srgbClr val="C00000"/>
                </a:solidFill>
                <a:latin typeface="微軟正黑體" panose="020B0604030504040204" pitchFamily="34" charset="-120"/>
                <a:ea typeface="微軟正黑體" panose="020B0604030504040204" pitchFamily="34" charset="-120"/>
              </a:rPr>
              <a:t>各方參與者</a:t>
            </a:r>
            <a:r>
              <a:rPr lang="en-US" altLang="zh-TW" b="1" dirty="0" smtClean="0">
                <a:solidFill>
                  <a:srgbClr val="C00000"/>
                </a:solidFill>
                <a:latin typeface="微軟正黑體" panose="020B0604030504040204" pitchFamily="34" charset="-120"/>
                <a:ea typeface="微軟正黑體" panose="020B0604030504040204" pitchFamily="34" charset="-120"/>
              </a:rPr>
              <a:t>/</a:t>
            </a:r>
            <a:r>
              <a:rPr lang="zh-TW" altLang="en-US" b="1" dirty="0" smtClean="0">
                <a:solidFill>
                  <a:srgbClr val="C00000"/>
                </a:solidFill>
                <a:latin typeface="微軟正黑體" panose="020B0604030504040204" pitchFamily="34" charset="-120"/>
                <a:ea typeface="微軟正黑體" panose="020B0604030504040204" pitchFamily="34" charset="-120"/>
              </a:rPr>
              <a:t>使用者觀點與經驗</a:t>
            </a:r>
            <a:r>
              <a:rPr lang="zh-TW" altLang="en-US" b="1" dirty="0" smtClean="0">
                <a:latin typeface="微軟正黑體" panose="020B0604030504040204" pitchFamily="34" charset="-120"/>
                <a:ea typeface="微軟正黑體" panose="020B0604030504040204" pitchFamily="34" charset="-120"/>
              </a:rPr>
              <a:t>，搭配</a:t>
            </a:r>
            <a:r>
              <a:rPr lang="zh-TW" altLang="en-US" b="1" dirty="0" smtClean="0">
                <a:solidFill>
                  <a:srgbClr val="C00000"/>
                </a:solidFill>
                <a:latin typeface="微軟正黑體" panose="020B0604030504040204" pitchFamily="34" charset="-120"/>
                <a:ea typeface="微軟正黑體" panose="020B0604030504040204" pitchFamily="34" charset="-120"/>
              </a:rPr>
              <a:t>資工關鍵技術研發</a:t>
            </a:r>
            <a:r>
              <a:rPr lang="zh-TW" altLang="en-US" b="1" dirty="0" smtClean="0">
                <a:latin typeface="微軟正黑體" panose="020B0604030504040204" pitchFamily="34" charset="-120"/>
                <a:ea typeface="微軟正黑體" panose="020B0604030504040204" pitchFamily="34" charset="-120"/>
              </a:rPr>
              <a:t>，發展及驗證創新整合解決方案</a:t>
            </a:r>
            <a:r>
              <a:rPr lang="zh-TW" altLang="en-US" b="1" dirty="0">
                <a:latin typeface="微軟正黑體" panose="020B0604030504040204" pitchFamily="34" charset="-120"/>
                <a:ea typeface="微軟正黑體" panose="020B0604030504040204" pitchFamily="34" charset="-120"/>
              </a:rPr>
              <a:t>）</a:t>
            </a:r>
            <a:endParaRPr lang="en-US" altLang="zh-TW" b="1" dirty="0" smtClean="0">
              <a:latin typeface="微軟正黑體" panose="020B0604030504040204" pitchFamily="34" charset="-120"/>
              <a:ea typeface="微軟正黑體" panose="020B0604030504040204" pitchFamily="34" charset="-120"/>
            </a:endParaRPr>
          </a:p>
          <a:p>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24990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手繪多邊形 34"/>
          <p:cNvSpPr/>
          <p:nvPr/>
        </p:nvSpPr>
        <p:spPr>
          <a:xfrm>
            <a:off x="4290002" y="2436116"/>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5"/>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8" name="橢圓 37"/>
          <p:cNvSpPr/>
          <p:nvPr/>
        </p:nvSpPr>
        <p:spPr>
          <a:xfrm>
            <a:off x="3696003" y="769084"/>
            <a:ext cx="1573576" cy="1573579"/>
          </a:xfrm>
          <a:prstGeom prst="ellipse">
            <a:avLst/>
          </a:prstGeom>
          <a:gradFill flip="none" rotWithShape="1">
            <a:gsLst>
              <a:gs pos="0">
                <a:srgbClr val="00B0F0"/>
              </a:gs>
              <a:gs pos="100000">
                <a:srgbClr val="FFC00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9" name="橢圓 38"/>
          <p:cNvSpPr/>
          <p:nvPr/>
        </p:nvSpPr>
        <p:spPr>
          <a:xfrm>
            <a:off x="3763072" y="836154"/>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40" name="橢圓 39"/>
          <p:cNvSpPr/>
          <p:nvPr/>
        </p:nvSpPr>
        <p:spPr>
          <a:xfrm>
            <a:off x="3774995" y="928576"/>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4" name="橢圓 3"/>
          <p:cNvSpPr/>
          <p:nvPr/>
        </p:nvSpPr>
        <p:spPr>
          <a:xfrm rot="1800000">
            <a:off x="3657600" y="3066109"/>
            <a:ext cx="1828800" cy="182880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手繪多邊形 68"/>
          <p:cNvSpPr/>
          <p:nvPr/>
        </p:nvSpPr>
        <p:spPr>
          <a:xfrm rot="17280000">
            <a:off x="2967632" y="3396874"/>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1"/>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80" name="橢圓 79"/>
          <p:cNvSpPr/>
          <p:nvPr/>
        </p:nvSpPr>
        <p:spPr>
          <a:xfrm>
            <a:off x="1390038" y="2444466"/>
            <a:ext cx="1573576" cy="1573579"/>
          </a:xfrm>
          <a:prstGeom prst="ellipse">
            <a:avLst/>
          </a:prstGeom>
          <a:gradFill flip="none" rotWithShape="1">
            <a:gsLst>
              <a:gs pos="0">
                <a:srgbClr val="00B0F0"/>
              </a:gs>
              <a:gs pos="100000">
                <a:srgbClr val="FFC00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81" name="橢圓 80"/>
          <p:cNvSpPr/>
          <p:nvPr/>
        </p:nvSpPr>
        <p:spPr>
          <a:xfrm>
            <a:off x="1457107" y="2511536"/>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82" name="橢圓 81"/>
          <p:cNvSpPr/>
          <p:nvPr/>
        </p:nvSpPr>
        <p:spPr>
          <a:xfrm>
            <a:off x="1537528" y="2591957"/>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84" name="文字方塊 83"/>
          <p:cNvSpPr txBox="1"/>
          <p:nvPr/>
        </p:nvSpPr>
        <p:spPr>
          <a:xfrm>
            <a:off x="1535407" y="2945713"/>
            <a:ext cx="1202626" cy="777223"/>
          </a:xfrm>
          <a:prstGeom prst="rect">
            <a:avLst/>
          </a:prstGeom>
          <a:noFill/>
        </p:spPr>
        <p:txBody>
          <a:bodyPr wrap="square" rtlCol="0" anchor="ctr">
            <a:noAutofit/>
          </a:bodyPr>
          <a:lstStyle/>
          <a:p>
            <a:pPr algn="ctr"/>
            <a:endParaRPr lang="en-US" sz="1200" dirty="0" smtClean="0"/>
          </a:p>
        </p:txBody>
      </p:sp>
      <p:sp>
        <p:nvSpPr>
          <p:cNvPr id="88" name="手繪多邊形 87"/>
          <p:cNvSpPr/>
          <p:nvPr/>
        </p:nvSpPr>
        <p:spPr>
          <a:xfrm rot="12960000">
            <a:off x="3472732" y="4951413"/>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2"/>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7" name="橢圓 136"/>
          <p:cNvSpPr/>
          <p:nvPr/>
        </p:nvSpPr>
        <p:spPr>
          <a:xfrm>
            <a:off x="2270838" y="5155291"/>
            <a:ext cx="1573576" cy="1573579"/>
          </a:xfrm>
          <a:prstGeom prst="ellipse">
            <a:avLst/>
          </a:prstGeom>
          <a:gradFill flip="none" rotWithShape="1">
            <a:gsLst>
              <a:gs pos="0">
                <a:srgbClr val="92D050"/>
              </a:gs>
              <a:gs pos="100000">
                <a:srgbClr val="00B05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38" name="橢圓 137"/>
          <p:cNvSpPr/>
          <p:nvPr/>
        </p:nvSpPr>
        <p:spPr>
          <a:xfrm>
            <a:off x="2337907" y="5222361"/>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39" name="橢圓 138"/>
          <p:cNvSpPr/>
          <p:nvPr/>
        </p:nvSpPr>
        <p:spPr>
          <a:xfrm>
            <a:off x="2418328" y="5302782"/>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45" name="手繪多邊形 144"/>
          <p:cNvSpPr/>
          <p:nvPr/>
        </p:nvSpPr>
        <p:spPr>
          <a:xfrm rot="8640000">
            <a:off x="5107272" y="4951413"/>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3"/>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56" name="橢圓 155"/>
          <p:cNvSpPr/>
          <p:nvPr/>
        </p:nvSpPr>
        <p:spPr>
          <a:xfrm>
            <a:off x="5121168" y="5155291"/>
            <a:ext cx="1573576" cy="1573579"/>
          </a:xfrm>
          <a:prstGeom prst="ellipse">
            <a:avLst/>
          </a:prstGeom>
          <a:gradFill flip="none" rotWithShape="1">
            <a:gsLst>
              <a:gs pos="0">
                <a:srgbClr val="C00000"/>
              </a:gs>
              <a:gs pos="50000">
                <a:srgbClr val="FF0000"/>
              </a:gs>
              <a:gs pos="100000">
                <a:srgbClr val="7030A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156"/>
          <p:cNvSpPr/>
          <p:nvPr/>
        </p:nvSpPr>
        <p:spPr>
          <a:xfrm>
            <a:off x="5188237" y="5222361"/>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58" name="橢圓 157"/>
          <p:cNvSpPr/>
          <p:nvPr/>
        </p:nvSpPr>
        <p:spPr>
          <a:xfrm>
            <a:off x="5282275" y="5315365"/>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64" name="手繪多邊形 163"/>
          <p:cNvSpPr/>
          <p:nvPr/>
        </p:nvSpPr>
        <p:spPr>
          <a:xfrm rot="4320000">
            <a:off x="5612372" y="3396874"/>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4"/>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75" name="橢圓 174"/>
          <p:cNvSpPr/>
          <p:nvPr/>
        </p:nvSpPr>
        <p:spPr>
          <a:xfrm>
            <a:off x="6001968" y="2444466"/>
            <a:ext cx="1573576" cy="1573579"/>
          </a:xfrm>
          <a:prstGeom prst="ellipse">
            <a:avLst/>
          </a:prstGeom>
          <a:gradFill flip="none" rotWithShape="1">
            <a:gsLst>
              <a:gs pos="0">
                <a:srgbClr val="00B0F0"/>
              </a:gs>
              <a:gs pos="100000">
                <a:srgbClr val="FFFF0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橢圓 175"/>
          <p:cNvSpPr/>
          <p:nvPr/>
        </p:nvSpPr>
        <p:spPr>
          <a:xfrm>
            <a:off x="6069037" y="2511536"/>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77" name="橢圓 176"/>
          <p:cNvSpPr/>
          <p:nvPr/>
        </p:nvSpPr>
        <p:spPr>
          <a:xfrm>
            <a:off x="6149458" y="2591957"/>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83" name="Freeform 5"/>
          <p:cNvSpPr>
            <a:spLocks/>
          </p:cNvSpPr>
          <p:nvPr/>
        </p:nvSpPr>
        <p:spPr bwMode="auto">
          <a:xfrm rot="1828692">
            <a:off x="4873875" y="3249278"/>
            <a:ext cx="1042582" cy="798536"/>
          </a:xfrm>
          <a:custGeom>
            <a:avLst/>
            <a:gdLst>
              <a:gd name="T0" fmla="*/ 0 w 2418"/>
              <a:gd name="T1" fmla="*/ 0 h 1843"/>
              <a:gd name="T2" fmla="*/ 2418 w 2418"/>
              <a:gd name="T3" fmla="*/ 1756 h 1843"/>
              <a:gd name="T4" fmla="*/ 2152 w 2418"/>
              <a:gd name="T5" fmla="*/ 1843 h 1843"/>
              <a:gd name="T6" fmla="*/ 0 w 2418"/>
              <a:gd name="T7" fmla="*/ 279 h 1843"/>
              <a:gd name="T8" fmla="*/ 0 w 2418"/>
              <a:gd name="T9" fmla="*/ 0 h 1843"/>
            </a:gdLst>
            <a:ahLst/>
            <a:cxnLst>
              <a:cxn ang="0">
                <a:pos x="T0" y="T1"/>
              </a:cxn>
              <a:cxn ang="0">
                <a:pos x="T2" y="T3"/>
              </a:cxn>
              <a:cxn ang="0">
                <a:pos x="T4" y="T5"/>
              </a:cxn>
              <a:cxn ang="0">
                <a:pos x="T6" y="T7"/>
              </a:cxn>
              <a:cxn ang="0">
                <a:pos x="T8" y="T9"/>
              </a:cxn>
            </a:cxnLst>
            <a:rect l="0" t="0" r="r" b="b"/>
            <a:pathLst>
              <a:path w="2418" h="1843">
                <a:moveTo>
                  <a:pt x="0" y="0"/>
                </a:moveTo>
                <a:cubicBezTo>
                  <a:pt x="1101" y="0"/>
                  <a:pt x="2077" y="709"/>
                  <a:pt x="2418" y="1756"/>
                </a:cubicBezTo>
                <a:lnTo>
                  <a:pt x="2152" y="1843"/>
                </a:lnTo>
                <a:cubicBezTo>
                  <a:pt x="1849" y="910"/>
                  <a:pt x="980" y="279"/>
                  <a:pt x="0" y="279"/>
                </a:cubicBez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6"/>
          <p:cNvSpPr>
            <a:spLocks/>
          </p:cNvSpPr>
          <p:nvPr/>
        </p:nvSpPr>
        <p:spPr bwMode="auto">
          <a:xfrm rot="1828692">
            <a:off x="4902182" y="4057756"/>
            <a:ext cx="616581" cy="1230574"/>
          </a:xfrm>
          <a:custGeom>
            <a:avLst/>
            <a:gdLst>
              <a:gd name="T0" fmla="*/ 1088 w 1428"/>
              <a:gd name="T1" fmla="*/ 0 h 2842"/>
              <a:gd name="T2" fmla="*/ 164 w 1428"/>
              <a:gd name="T3" fmla="*/ 2842 h 2842"/>
              <a:gd name="T4" fmla="*/ 0 w 1428"/>
              <a:gd name="T5" fmla="*/ 2616 h 2842"/>
              <a:gd name="T6" fmla="*/ 822 w 1428"/>
              <a:gd name="T7" fmla="*/ 87 h 2842"/>
              <a:gd name="T8" fmla="*/ 1088 w 1428"/>
              <a:gd name="T9" fmla="*/ 0 h 2842"/>
            </a:gdLst>
            <a:ahLst/>
            <a:cxnLst>
              <a:cxn ang="0">
                <a:pos x="T0" y="T1"/>
              </a:cxn>
              <a:cxn ang="0">
                <a:pos x="T2" y="T3"/>
              </a:cxn>
              <a:cxn ang="0">
                <a:pos x="T4" y="T5"/>
              </a:cxn>
              <a:cxn ang="0">
                <a:pos x="T6" y="T7"/>
              </a:cxn>
              <a:cxn ang="0">
                <a:pos x="T8" y="T9"/>
              </a:cxn>
            </a:cxnLst>
            <a:rect l="0" t="0" r="r" b="b"/>
            <a:pathLst>
              <a:path w="1428" h="2842">
                <a:moveTo>
                  <a:pt x="1088" y="0"/>
                </a:moveTo>
                <a:cubicBezTo>
                  <a:pt x="1428" y="1047"/>
                  <a:pt x="1055" y="2195"/>
                  <a:pt x="164" y="2842"/>
                </a:cubicBezTo>
                <a:lnTo>
                  <a:pt x="0" y="2616"/>
                </a:lnTo>
                <a:cubicBezTo>
                  <a:pt x="793" y="2040"/>
                  <a:pt x="1124" y="1019"/>
                  <a:pt x="822" y="87"/>
                </a:cubicBezTo>
                <a:lnTo>
                  <a:pt x="108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
          <p:cNvSpPr>
            <a:spLocks/>
          </p:cNvSpPr>
          <p:nvPr/>
        </p:nvSpPr>
        <p:spPr bwMode="auto">
          <a:xfrm rot="1828692">
            <a:off x="3447354" y="4644978"/>
            <a:ext cx="1289214" cy="378572"/>
          </a:xfrm>
          <a:custGeom>
            <a:avLst/>
            <a:gdLst>
              <a:gd name="T0" fmla="*/ 2988 w 2988"/>
              <a:gd name="T1" fmla="*/ 226 h 873"/>
              <a:gd name="T2" fmla="*/ 0 w 2988"/>
              <a:gd name="T3" fmla="*/ 226 h 873"/>
              <a:gd name="T4" fmla="*/ 164 w 2988"/>
              <a:gd name="T5" fmla="*/ 0 h 873"/>
              <a:gd name="T6" fmla="*/ 2824 w 2988"/>
              <a:gd name="T7" fmla="*/ 0 h 873"/>
              <a:gd name="T8" fmla="*/ 2988 w 2988"/>
              <a:gd name="T9" fmla="*/ 226 h 873"/>
            </a:gdLst>
            <a:ahLst/>
            <a:cxnLst>
              <a:cxn ang="0">
                <a:pos x="T0" y="T1"/>
              </a:cxn>
              <a:cxn ang="0">
                <a:pos x="T2" y="T3"/>
              </a:cxn>
              <a:cxn ang="0">
                <a:pos x="T4" y="T5"/>
              </a:cxn>
              <a:cxn ang="0">
                <a:pos x="T6" y="T7"/>
              </a:cxn>
              <a:cxn ang="0">
                <a:pos x="T8" y="T9"/>
              </a:cxn>
            </a:cxnLst>
            <a:rect l="0" t="0" r="r" b="b"/>
            <a:pathLst>
              <a:path w="2988" h="873">
                <a:moveTo>
                  <a:pt x="2988" y="226"/>
                </a:moveTo>
                <a:cubicBezTo>
                  <a:pt x="2097" y="873"/>
                  <a:pt x="891" y="873"/>
                  <a:pt x="0" y="226"/>
                </a:cubicBezTo>
                <a:lnTo>
                  <a:pt x="164" y="0"/>
                </a:lnTo>
                <a:cubicBezTo>
                  <a:pt x="957" y="576"/>
                  <a:pt x="2031" y="576"/>
                  <a:pt x="2824" y="0"/>
                </a:cubicBezTo>
                <a:lnTo>
                  <a:pt x="2988" y="22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8"/>
          <p:cNvSpPr>
            <a:spLocks/>
          </p:cNvSpPr>
          <p:nvPr/>
        </p:nvSpPr>
        <p:spPr bwMode="auto">
          <a:xfrm rot="1828692">
            <a:off x="3381610" y="3162849"/>
            <a:ext cx="616581" cy="1230574"/>
          </a:xfrm>
          <a:custGeom>
            <a:avLst/>
            <a:gdLst>
              <a:gd name="T0" fmla="*/ 1264 w 1428"/>
              <a:gd name="T1" fmla="*/ 2842 h 2842"/>
              <a:gd name="T2" fmla="*/ 341 w 1428"/>
              <a:gd name="T3" fmla="*/ 0 h 2842"/>
              <a:gd name="T4" fmla="*/ 607 w 1428"/>
              <a:gd name="T5" fmla="*/ 87 h 2842"/>
              <a:gd name="T6" fmla="*/ 1428 w 1428"/>
              <a:gd name="T7" fmla="*/ 2616 h 2842"/>
              <a:gd name="T8" fmla="*/ 1264 w 1428"/>
              <a:gd name="T9" fmla="*/ 2842 h 2842"/>
            </a:gdLst>
            <a:ahLst/>
            <a:cxnLst>
              <a:cxn ang="0">
                <a:pos x="T0" y="T1"/>
              </a:cxn>
              <a:cxn ang="0">
                <a:pos x="T2" y="T3"/>
              </a:cxn>
              <a:cxn ang="0">
                <a:pos x="T4" y="T5"/>
              </a:cxn>
              <a:cxn ang="0">
                <a:pos x="T6" y="T7"/>
              </a:cxn>
              <a:cxn ang="0">
                <a:pos x="T8" y="T9"/>
              </a:cxn>
            </a:cxnLst>
            <a:rect l="0" t="0" r="r" b="b"/>
            <a:pathLst>
              <a:path w="1428" h="2842">
                <a:moveTo>
                  <a:pt x="1264" y="2842"/>
                </a:moveTo>
                <a:cubicBezTo>
                  <a:pt x="373" y="2195"/>
                  <a:pt x="0" y="1047"/>
                  <a:pt x="341" y="0"/>
                </a:cubicBezTo>
                <a:lnTo>
                  <a:pt x="607" y="87"/>
                </a:lnTo>
                <a:cubicBezTo>
                  <a:pt x="304" y="1019"/>
                  <a:pt x="635" y="2040"/>
                  <a:pt x="1428" y="2616"/>
                </a:cubicBezTo>
                <a:lnTo>
                  <a:pt x="1264" y="284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
          <p:cNvSpPr>
            <a:spLocks/>
          </p:cNvSpPr>
          <p:nvPr/>
        </p:nvSpPr>
        <p:spPr bwMode="auto">
          <a:xfrm rot="1828692">
            <a:off x="3974552" y="2720251"/>
            <a:ext cx="1043444" cy="798536"/>
          </a:xfrm>
          <a:custGeom>
            <a:avLst/>
            <a:gdLst>
              <a:gd name="T0" fmla="*/ 0 w 2417"/>
              <a:gd name="T1" fmla="*/ 1756 h 1843"/>
              <a:gd name="T2" fmla="*/ 2417 w 2417"/>
              <a:gd name="T3" fmla="*/ 0 h 1843"/>
              <a:gd name="T4" fmla="*/ 2417 w 2417"/>
              <a:gd name="T5" fmla="*/ 279 h 1843"/>
              <a:gd name="T6" fmla="*/ 266 w 2417"/>
              <a:gd name="T7" fmla="*/ 1843 h 1843"/>
              <a:gd name="T8" fmla="*/ 0 w 2417"/>
              <a:gd name="T9" fmla="*/ 1756 h 1843"/>
            </a:gdLst>
            <a:ahLst/>
            <a:cxnLst>
              <a:cxn ang="0">
                <a:pos x="T0" y="T1"/>
              </a:cxn>
              <a:cxn ang="0">
                <a:pos x="T2" y="T3"/>
              </a:cxn>
              <a:cxn ang="0">
                <a:pos x="T4" y="T5"/>
              </a:cxn>
              <a:cxn ang="0">
                <a:pos x="T6" y="T7"/>
              </a:cxn>
              <a:cxn ang="0">
                <a:pos x="T8" y="T9"/>
              </a:cxn>
            </a:cxnLst>
            <a:rect l="0" t="0" r="r" b="b"/>
            <a:pathLst>
              <a:path w="2417" h="1843">
                <a:moveTo>
                  <a:pt x="0" y="1756"/>
                </a:moveTo>
                <a:cubicBezTo>
                  <a:pt x="340" y="709"/>
                  <a:pt x="1316" y="0"/>
                  <a:pt x="2417" y="0"/>
                </a:cubicBezTo>
                <a:lnTo>
                  <a:pt x="2417" y="279"/>
                </a:lnTo>
                <a:cubicBezTo>
                  <a:pt x="1437" y="279"/>
                  <a:pt x="568" y="910"/>
                  <a:pt x="266" y="1843"/>
                </a:cubicBezTo>
                <a:lnTo>
                  <a:pt x="0" y="1756"/>
                </a:lnTo>
                <a:close/>
              </a:path>
            </a:pathLst>
          </a:custGeom>
          <a:solidFill>
            <a:srgbClr val="7075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9" name="群組 188"/>
          <p:cNvGrpSpPr/>
          <p:nvPr/>
        </p:nvGrpSpPr>
        <p:grpSpPr>
          <a:xfrm>
            <a:off x="2738033" y="5542922"/>
            <a:ext cx="698310" cy="772727"/>
            <a:chOff x="35438364" y="7237845"/>
            <a:chExt cx="2540673" cy="3023931"/>
          </a:xfrm>
          <a:solidFill>
            <a:schemeClr val="bg1">
              <a:lumMod val="50000"/>
            </a:schemeClr>
          </a:solidFill>
        </p:grpSpPr>
        <p:sp>
          <p:nvSpPr>
            <p:cNvPr id="190" name="手繪多邊形 189"/>
            <p:cNvSpPr>
              <a:spLocks/>
            </p:cNvSpPr>
            <p:nvPr/>
          </p:nvSpPr>
          <p:spPr bwMode="auto">
            <a:xfrm>
              <a:off x="35438364" y="7237845"/>
              <a:ext cx="2540673" cy="3023931"/>
            </a:xfrm>
            <a:custGeom>
              <a:avLst/>
              <a:gdLst>
                <a:gd name="connsiteX0" fmla="*/ 1026103 w 3397398"/>
                <a:gd name="connsiteY0" fmla="*/ 1309933 h 4043611"/>
                <a:gd name="connsiteX1" fmla="*/ 904043 w 3397398"/>
                <a:gd name="connsiteY1" fmla="*/ 1389191 h 4043611"/>
                <a:gd name="connsiteX2" fmla="*/ 834187 w 3397398"/>
                <a:gd name="connsiteY2" fmla="*/ 1454039 h 4043611"/>
                <a:gd name="connsiteX3" fmla="*/ 740931 w 3397398"/>
                <a:gd name="connsiteY3" fmla="*/ 1462327 h 4043611"/>
                <a:gd name="connsiteX4" fmla="*/ 596907 w 3397398"/>
                <a:gd name="connsiteY4" fmla="*/ 1478899 h 4043611"/>
                <a:gd name="connsiteX5" fmla="*/ 557299 w 3397398"/>
                <a:gd name="connsiteY5" fmla="*/ 1615439 h 4043611"/>
                <a:gd name="connsiteX6" fmla="*/ 577463 w 3397398"/>
                <a:gd name="connsiteY6" fmla="*/ 1677045 h 4043611"/>
                <a:gd name="connsiteX7" fmla="*/ 553339 w 3397398"/>
                <a:gd name="connsiteY7" fmla="*/ 1732167 h 4043611"/>
                <a:gd name="connsiteX8" fmla="*/ 490327 w 3397398"/>
                <a:gd name="connsiteY8" fmla="*/ 1803139 h 4043611"/>
                <a:gd name="connsiteX9" fmla="*/ 410031 w 3397398"/>
                <a:gd name="connsiteY9" fmla="*/ 1956613 h 4043611"/>
                <a:gd name="connsiteX10" fmla="*/ 475563 w 3397398"/>
                <a:gd name="connsiteY10" fmla="*/ 2031189 h 4043611"/>
                <a:gd name="connsiteX11" fmla="*/ 555859 w 3397398"/>
                <a:gd name="connsiteY11" fmla="*/ 2112609 h 4043611"/>
                <a:gd name="connsiteX12" fmla="*/ 557659 w 3397398"/>
                <a:gd name="connsiteY12" fmla="*/ 2222491 h 4043611"/>
                <a:gd name="connsiteX13" fmla="*/ 537855 w 3397398"/>
                <a:gd name="connsiteY13" fmla="*/ 2289139 h 4043611"/>
                <a:gd name="connsiteX14" fmla="*/ 584663 w 3397398"/>
                <a:gd name="connsiteY14" fmla="*/ 2347503 h 4043611"/>
                <a:gd name="connsiteX15" fmla="*/ 729051 w 3397398"/>
                <a:gd name="connsiteY15" fmla="*/ 2383169 h 4043611"/>
                <a:gd name="connsiteX16" fmla="*/ 814027 w 3397398"/>
                <a:gd name="connsiteY16" fmla="*/ 2384971 h 4043611"/>
                <a:gd name="connsiteX17" fmla="*/ 905483 w 3397398"/>
                <a:gd name="connsiteY17" fmla="*/ 2463149 h 4043611"/>
                <a:gd name="connsiteX18" fmla="*/ 1026823 w 3397398"/>
                <a:gd name="connsiteY18" fmla="*/ 2540247 h 4043611"/>
                <a:gd name="connsiteX19" fmla="*/ 1096315 w 3397398"/>
                <a:gd name="connsiteY19" fmla="*/ 2540247 h 4043611"/>
                <a:gd name="connsiteX20" fmla="*/ 1127283 w 3397398"/>
                <a:gd name="connsiteY20" fmla="*/ 2478641 h 4043611"/>
                <a:gd name="connsiteX21" fmla="*/ 1206135 w 3397398"/>
                <a:gd name="connsiteY21" fmla="*/ 2396499 h 4043611"/>
                <a:gd name="connsiteX22" fmla="*/ 1309835 w 3397398"/>
                <a:gd name="connsiteY22" fmla="*/ 2393257 h 4043611"/>
                <a:gd name="connsiteX23" fmla="*/ 1377887 w 3397398"/>
                <a:gd name="connsiteY23" fmla="*/ 2415233 h 4043611"/>
                <a:gd name="connsiteX24" fmla="*/ 1441619 w 3397398"/>
                <a:gd name="connsiteY24" fmla="*/ 2372001 h 4043611"/>
                <a:gd name="connsiteX25" fmla="*/ 1477267 w 3397398"/>
                <a:gd name="connsiteY25" fmla="*/ 2223571 h 4043611"/>
                <a:gd name="connsiteX26" fmla="*/ 1485547 w 3397398"/>
                <a:gd name="connsiteY26" fmla="*/ 2124497 h 4043611"/>
                <a:gd name="connsiteX27" fmla="*/ 1569443 w 3397398"/>
                <a:gd name="connsiteY27" fmla="*/ 2038393 h 4043611"/>
                <a:gd name="connsiteX28" fmla="*/ 1629935 w 3397398"/>
                <a:gd name="connsiteY28" fmla="*/ 2006329 h 4043611"/>
                <a:gd name="connsiteX29" fmla="*/ 1636055 w 3397398"/>
                <a:gd name="connsiteY29" fmla="*/ 1940401 h 4043611"/>
                <a:gd name="connsiteX30" fmla="*/ 1565843 w 3397398"/>
                <a:gd name="connsiteY30" fmla="*/ 1808903 h 4043611"/>
                <a:gd name="connsiteX31" fmla="*/ 1491671 w 3397398"/>
                <a:gd name="connsiteY31" fmla="*/ 1729285 h 4043611"/>
                <a:gd name="connsiteX32" fmla="*/ 1486267 w 3397398"/>
                <a:gd name="connsiteY32" fmla="*/ 1626607 h 4043611"/>
                <a:gd name="connsiteX33" fmla="*/ 1503191 w 3397398"/>
                <a:gd name="connsiteY33" fmla="*/ 1559599 h 4043611"/>
                <a:gd name="connsiteX34" fmla="*/ 1390851 w 3397398"/>
                <a:gd name="connsiteY34" fmla="*/ 1442151 h 4043611"/>
                <a:gd name="connsiteX35" fmla="*/ 1326039 w 3397398"/>
                <a:gd name="connsiteY35" fmla="*/ 1458723 h 4043611"/>
                <a:gd name="connsiteX36" fmla="*/ 1221259 w 3397398"/>
                <a:gd name="connsiteY36" fmla="*/ 1456201 h 4043611"/>
                <a:gd name="connsiteX37" fmla="*/ 1148887 w 3397398"/>
                <a:gd name="connsiteY37" fmla="*/ 1401441 h 4043611"/>
                <a:gd name="connsiteX38" fmla="*/ 1026103 w 3397398"/>
                <a:gd name="connsiteY38" fmla="*/ 1309933 h 4043611"/>
                <a:gd name="connsiteX39" fmla="*/ 1651015 w 3397398"/>
                <a:gd name="connsiteY39" fmla="*/ 284407 h 4043611"/>
                <a:gd name="connsiteX40" fmla="*/ 1539383 w 3397398"/>
                <a:gd name="connsiteY40" fmla="*/ 366083 h 4043611"/>
                <a:gd name="connsiteX41" fmla="*/ 1466283 w 3397398"/>
                <a:gd name="connsiteY41" fmla="*/ 433367 h 4043611"/>
                <a:gd name="connsiteX42" fmla="*/ 1409747 w 3397398"/>
                <a:gd name="connsiteY42" fmla="*/ 458915 h 4043611"/>
                <a:gd name="connsiteX43" fmla="*/ 1349971 w 3397398"/>
                <a:gd name="connsiteY43" fmla="*/ 437323 h 4043611"/>
                <a:gd name="connsiteX44" fmla="*/ 1214935 w 3397398"/>
                <a:gd name="connsiteY44" fmla="*/ 476543 h 4043611"/>
                <a:gd name="connsiteX45" fmla="*/ 1193687 w 3397398"/>
                <a:gd name="connsiteY45" fmla="*/ 608591 h 4043611"/>
                <a:gd name="connsiteX46" fmla="*/ 1194407 w 3397398"/>
                <a:gd name="connsiteY46" fmla="*/ 689907 h 4043611"/>
                <a:gd name="connsiteX47" fmla="*/ 1173523 w 3397398"/>
                <a:gd name="connsiteY47" fmla="*/ 744235 h 4043611"/>
                <a:gd name="connsiteX48" fmla="*/ 1111583 w 3397398"/>
                <a:gd name="connsiteY48" fmla="*/ 788131 h 4043611"/>
                <a:gd name="connsiteX49" fmla="*/ 1044967 w 3397398"/>
                <a:gd name="connsiteY49" fmla="*/ 833827 h 4043611"/>
                <a:gd name="connsiteX50" fmla="*/ 1037403 w 3397398"/>
                <a:gd name="connsiteY50" fmla="*/ 911543 h 4043611"/>
                <a:gd name="connsiteX51" fmla="*/ 1073775 w 3397398"/>
                <a:gd name="connsiteY51" fmla="*/ 989983 h 4043611"/>
                <a:gd name="connsiteX52" fmla="*/ 1188287 w 3397398"/>
                <a:gd name="connsiteY52" fmla="*/ 1097923 h 4043611"/>
                <a:gd name="connsiteX53" fmla="*/ 1187207 w 3397398"/>
                <a:gd name="connsiteY53" fmla="*/ 1207663 h 4043611"/>
                <a:gd name="connsiteX54" fmla="*/ 1228979 w 3397398"/>
                <a:gd name="connsiteY54" fmla="*/ 1344747 h 4043611"/>
                <a:gd name="connsiteX55" fmla="*/ 1367975 w 3397398"/>
                <a:gd name="connsiteY55" fmla="*/ 1359499 h 4043611"/>
                <a:gd name="connsiteX56" fmla="*/ 1459439 w 3397398"/>
                <a:gd name="connsiteY56" fmla="*/ 1366695 h 4043611"/>
                <a:gd name="connsiteX57" fmla="*/ 1533263 w 3397398"/>
                <a:gd name="connsiteY57" fmla="*/ 1433259 h 4043611"/>
                <a:gd name="connsiteX58" fmla="*/ 1650655 w 3397398"/>
                <a:gd name="connsiteY58" fmla="*/ 1513135 h 4043611"/>
                <a:gd name="connsiteX59" fmla="*/ 1731315 w 3397398"/>
                <a:gd name="connsiteY59" fmla="*/ 1496583 h 4043611"/>
                <a:gd name="connsiteX60" fmla="*/ 1767687 w 3397398"/>
                <a:gd name="connsiteY60" fmla="*/ 1437215 h 4043611"/>
                <a:gd name="connsiteX61" fmla="*/ 1842227 w 3397398"/>
                <a:gd name="connsiteY61" fmla="*/ 1372091 h 4043611"/>
                <a:gd name="connsiteX62" fmla="*/ 1940895 w 3397398"/>
                <a:gd name="connsiteY62" fmla="*/ 1365255 h 4043611"/>
                <a:gd name="connsiteX63" fmla="*/ 2086015 w 3397398"/>
                <a:gd name="connsiteY63" fmla="*/ 1330355 h 4043611"/>
                <a:gd name="connsiteX64" fmla="*/ 2107619 w 3397398"/>
                <a:gd name="connsiteY64" fmla="*/ 1191831 h 4043611"/>
                <a:gd name="connsiteX65" fmla="*/ 2110139 w 3397398"/>
                <a:gd name="connsiteY65" fmla="*/ 1111955 h 4043611"/>
                <a:gd name="connsiteX66" fmla="*/ 2204127 w 3397398"/>
                <a:gd name="connsiteY66" fmla="*/ 1015167 h 4043611"/>
                <a:gd name="connsiteX67" fmla="*/ 2262823 w 3397398"/>
                <a:gd name="connsiteY67" fmla="*/ 883119 h 4043611"/>
                <a:gd name="connsiteX68" fmla="*/ 2259943 w 3397398"/>
                <a:gd name="connsiteY68" fmla="*/ 817275 h 4043611"/>
                <a:gd name="connsiteX69" fmla="*/ 2196923 w 3397398"/>
                <a:gd name="connsiteY69" fmla="*/ 784175 h 4043611"/>
                <a:gd name="connsiteX70" fmla="*/ 2116983 w 3397398"/>
                <a:gd name="connsiteY70" fmla="*/ 697463 h 4043611"/>
                <a:gd name="connsiteX71" fmla="*/ 2116623 w 3397398"/>
                <a:gd name="connsiteY71" fmla="*/ 595999 h 4043611"/>
                <a:gd name="connsiteX72" fmla="*/ 2132827 w 3397398"/>
                <a:gd name="connsiteY72" fmla="*/ 529795 h 4043611"/>
                <a:gd name="connsiteX73" fmla="*/ 2082051 w 3397398"/>
                <a:gd name="connsiteY73" fmla="*/ 462151 h 4043611"/>
                <a:gd name="connsiteX74" fmla="*/ 2031279 w 3397398"/>
                <a:gd name="connsiteY74" fmla="*/ 412139 h 4043611"/>
                <a:gd name="connsiteX75" fmla="*/ 1983027 w 3397398"/>
                <a:gd name="connsiteY75" fmla="*/ 425811 h 4043611"/>
                <a:gd name="connsiteX76" fmla="*/ 1837547 w 3397398"/>
                <a:gd name="connsiteY76" fmla="*/ 427611 h 4043611"/>
                <a:gd name="connsiteX77" fmla="*/ 1767687 w 3397398"/>
                <a:gd name="connsiteY77" fmla="*/ 356731 h 4043611"/>
                <a:gd name="connsiteX78" fmla="*/ 1651015 w 3397398"/>
                <a:gd name="connsiteY78" fmla="*/ 284407 h 4043611"/>
                <a:gd name="connsiteX79" fmla="*/ 1463131 w 3397398"/>
                <a:gd name="connsiteY79" fmla="*/ 311 h 4043611"/>
                <a:gd name="connsiteX80" fmla="*/ 1752867 w 3397398"/>
                <a:gd name="connsiteY80" fmla="*/ 17731 h 4043611"/>
                <a:gd name="connsiteX81" fmla="*/ 2798759 w 3397398"/>
                <a:gd name="connsiteY81" fmla="*/ 741883 h 4043611"/>
                <a:gd name="connsiteX82" fmla="*/ 3006859 w 3397398"/>
                <a:gd name="connsiteY82" fmla="*/ 1484043 h 4043611"/>
                <a:gd name="connsiteX83" fmla="*/ 3006859 w 3397398"/>
                <a:gd name="connsiteY83" fmla="*/ 1589911 h 4043611"/>
                <a:gd name="connsiteX84" fmla="*/ 3175715 w 3397398"/>
                <a:gd name="connsiteY84" fmla="*/ 1884471 h 4043611"/>
                <a:gd name="connsiteX85" fmla="*/ 3370131 w 3397398"/>
                <a:gd name="connsiteY85" fmla="*/ 2229443 h 4043611"/>
                <a:gd name="connsiteX86" fmla="*/ 3314687 w 3397398"/>
                <a:gd name="connsiteY86" fmla="*/ 2499155 h 4043611"/>
                <a:gd name="connsiteX87" fmla="*/ 3144751 w 3397398"/>
                <a:gd name="connsiteY87" fmla="*/ 2529403 h 4043611"/>
                <a:gd name="connsiteX88" fmla="*/ 3011899 w 3397398"/>
                <a:gd name="connsiteY88" fmla="*/ 2534443 h 4043611"/>
                <a:gd name="connsiteX89" fmla="*/ 3005779 w 3397398"/>
                <a:gd name="connsiteY89" fmla="*/ 2742579 h 4043611"/>
                <a:gd name="connsiteX90" fmla="*/ 2942055 w 3397398"/>
                <a:gd name="connsiteY90" fmla="*/ 3109879 h 4043611"/>
                <a:gd name="connsiteX91" fmla="*/ 2612623 w 3397398"/>
                <a:gd name="connsiteY91" fmla="*/ 3403359 h 4043611"/>
                <a:gd name="connsiteX92" fmla="*/ 2358079 w 3397398"/>
                <a:gd name="connsiteY92" fmla="*/ 3433967 h 4043611"/>
                <a:gd name="connsiteX93" fmla="*/ 2175903 w 3397398"/>
                <a:gd name="connsiteY93" fmla="*/ 3445851 h 4043611"/>
                <a:gd name="connsiteX94" fmla="*/ 2163663 w 3397398"/>
                <a:gd name="connsiteY94" fmla="*/ 3750851 h 4043611"/>
                <a:gd name="connsiteX95" fmla="*/ 2163663 w 3397398"/>
                <a:gd name="connsiteY95" fmla="*/ 4043611 h 4043611"/>
                <a:gd name="connsiteX96" fmla="*/ 1382751 w 3397398"/>
                <a:gd name="connsiteY96" fmla="*/ 4043611 h 4043611"/>
                <a:gd name="connsiteX97" fmla="*/ 595359 w 3397398"/>
                <a:gd name="connsiteY97" fmla="*/ 4036767 h 4043611"/>
                <a:gd name="connsiteX98" fmla="*/ 588519 w 3397398"/>
                <a:gd name="connsiteY98" fmla="*/ 3400479 h 4043611"/>
                <a:gd name="connsiteX99" fmla="*/ 588519 w 3397398"/>
                <a:gd name="connsiteY99" fmla="*/ 2771027 h 4043611"/>
                <a:gd name="connsiteX100" fmla="*/ 530555 w 3397398"/>
                <a:gd name="connsiteY100" fmla="*/ 2718815 h 4043611"/>
                <a:gd name="connsiteX101" fmla="*/ 14267 w 3397398"/>
                <a:gd name="connsiteY101" fmla="*/ 1749075 h 4043611"/>
                <a:gd name="connsiteX102" fmla="*/ 81955 w 3397398"/>
                <a:gd name="connsiteY102" fmla="*/ 1010155 h 4043611"/>
                <a:gd name="connsiteX103" fmla="*/ 167279 w 3397398"/>
                <a:gd name="connsiteY103" fmla="*/ 816783 h 4043611"/>
                <a:gd name="connsiteX104" fmla="*/ 1187975 w 3397398"/>
                <a:gd name="connsiteY104" fmla="*/ 27451 h 4043611"/>
                <a:gd name="connsiteX105" fmla="*/ 1463131 w 3397398"/>
                <a:gd name="connsiteY105" fmla="*/ 311 h 404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97398" h="4043611">
                  <a:moveTo>
                    <a:pt x="1026103" y="1309933"/>
                  </a:moveTo>
                  <a:cubicBezTo>
                    <a:pt x="949411" y="1309933"/>
                    <a:pt x="941487" y="1314977"/>
                    <a:pt x="904043" y="1389191"/>
                  </a:cubicBezTo>
                  <a:cubicBezTo>
                    <a:pt x="887119" y="1423417"/>
                    <a:pt x="871275" y="1437827"/>
                    <a:pt x="834187" y="1454039"/>
                  </a:cubicBezTo>
                  <a:cubicBezTo>
                    <a:pt x="791703" y="1472413"/>
                    <a:pt x="781619" y="1473495"/>
                    <a:pt x="740931" y="1462327"/>
                  </a:cubicBezTo>
                  <a:cubicBezTo>
                    <a:pt x="645875" y="1436027"/>
                    <a:pt x="640835" y="1436387"/>
                    <a:pt x="596907" y="1478899"/>
                  </a:cubicBezTo>
                  <a:cubicBezTo>
                    <a:pt x="536415" y="1537983"/>
                    <a:pt x="534255" y="1545187"/>
                    <a:pt x="557299" y="1615439"/>
                  </a:cubicBezTo>
                  <a:lnTo>
                    <a:pt x="577463" y="1677045"/>
                  </a:lnTo>
                  <a:lnTo>
                    <a:pt x="553339" y="1732167"/>
                  </a:lnTo>
                  <a:cubicBezTo>
                    <a:pt x="533535" y="1776479"/>
                    <a:pt x="521651" y="1790169"/>
                    <a:pt x="490327" y="1803139"/>
                  </a:cubicBezTo>
                  <a:cubicBezTo>
                    <a:pt x="416871" y="1833761"/>
                    <a:pt x="397431" y="1871229"/>
                    <a:pt x="410031" y="1956613"/>
                  </a:cubicBezTo>
                  <a:cubicBezTo>
                    <a:pt x="416511" y="1999125"/>
                    <a:pt x="420115" y="2003447"/>
                    <a:pt x="475563" y="2031189"/>
                  </a:cubicBezTo>
                  <a:cubicBezTo>
                    <a:pt x="527051" y="2057487"/>
                    <a:pt x="537135" y="2067215"/>
                    <a:pt x="555859" y="2112609"/>
                  </a:cubicBezTo>
                  <a:cubicBezTo>
                    <a:pt x="577103" y="2164127"/>
                    <a:pt x="577103" y="2164127"/>
                    <a:pt x="557659" y="2222491"/>
                  </a:cubicBezTo>
                  <a:cubicBezTo>
                    <a:pt x="546855" y="2254555"/>
                    <a:pt x="537855" y="2284457"/>
                    <a:pt x="537855" y="2289139"/>
                  </a:cubicBezTo>
                  <a:cubicBezTo>
                    <a:pt x="537855" y="2293463"/>
                    <a:pt x="558739" y="2319763"/>
                    <a:pt x="584663" y="2347503"/>
                  </a:cubicBezTo>
                  <a:cubicBezTo>
                    <a:pt x="636871" y="2403345"/>
                    <a:pt x="657755" y="2408389"/>
                    <a:pt x="729051" y="2383169"/>
                  </a:cubicBezTo>
                  <a:cubicBezTo>
                    <a:pt x="765775" y="2370199"/>
                    <a:pt x="775139" y="2370561"/>
                    <a:pt x="814027" y="2384971"/>
                  </a:cubicBezTo>
                  <a:cubicBezTo>
                    <a:pt x="871995" y="2406947"/>
                    <a:pt x="880999" y="2414513"/>
                    <a:pt x="905483" y="2463149"/>
                  </a:cubicBezTo>
                  <a:cubicBezTo>
                    <a:pt x="941127" y="2534843"/>
                    <a:pt x="949771" y="2540247"/>
                    <a:pt x="1026823" y="2540247"/>
                  </a:cubicBezTo>
                  <a:lnTo>
                    <a:pt x="1096315" y="2540247"/>
                  </a:lnTo>
                  <a:lnTo>
                    <a:pt x="1127283" y="2478641"/>
                  </a:lnTo>
                  <a:cubicBezTo>
                    <a:pt x="1153927" y="2425681"/>
                    <a:pt x="1165091" y="2414153"/>
                    <a:pt x="1206135" y="2396499"/>
                  </a:cubicBezTo>
                  <a:cubicBezTo>
                    <a:pt x="1252587" y="2376325"/>
                    <a:pt x="1255827" y="2376325"/>
                    <a:pt x="1309835" y="2393257"/>
                  </a:cubicBezTo>
                  <a:cubicBezTo>
                    <a:pt x="1340803" y="2402985"/>
                    <a:pt x="1371407" y="2412711"/>
                    <a:pt x="1377887" y="2415233"/>
                  </a:cubicBezTo>
                  <a:cubicBezTo>
                    <a:pt x="1384731" y="2417755"/>
                    <a:pt x="1413175" y="2398301"/>
                    <a:pt x="1441619" y="2372001"/>
                  </a:cubicBezTo>
                  <a:cubicBezTo>
                    <a:pt x="1498511" y="2318681"/>
                    <a:pt x="1503191" y="2299587"/>
                    <a:pt x="1477267" y="2223571"/>
                  </a:cubicBezTo>
                  <a:cubicBezTo>
                    <a:pt x="1462503" y="2180339"/>
                    <a:pt x="1462863" y="2175655"/>
                    <a:pt x="1485547" y="2124497"/>
                  </a:cubicBezTo>
                  <a:cubicBezTo>
                    <a:pt x="1506071" y="2077663"/>
                    <a:pt x="1516875" y="2066495"/>
                    <a:pt x="1569443" y="2038393"/>
                  </a:cubicBezTo>
                  <a:lnTo>
                    <a:pt x="1629935" y="2006329"/>
                  </a:lnTo>
                  <a:lnTo>
                    <a:pt x="1636055" y="1940401"/>
                  </a:lnTo>
                  <a:cubicBezTo>
                    <a:pt x="1643615" y="1858621"/>
                    <a:pt x="1633895" y="1840967"/>
                    <a:pt x="1565843" y="1808903"/>
                  </a:cubicBezTo>
                  <a:cubicBezTo>
                    <a:pt x="1520115" y="1787647"/>
                    <a:pt x="1511831" y="1778641"/>
                    <a:pt x="1491671" y="1729285"/>
                  </a:cubicBezTo>
                  <a:cubicBezTo>
                    <a:pt x="1470067" y="1675605"/>
                    <a:pt x="1469707" y="1672361"/>
                    <a:pt x="1486267" y="1626607"/>
                  </a:cubicBezTo>
                  <a:cubicBezTo>
                    <a:pt x="1495631" y="1600669"/>
                    <a:pt x="1503191" y="1570407"/>
                    <a:pt x="1503191" y="1559599"/>
                  </a:cubicBezTo>
                  <a:cubicBezTo>
                    <a:pt x="1502831" y="1535461"/>
                    <a:pt x="1413895" y="1442151"/>
                    <a:pt x="1390851" y="1442151"/>
                  </a:cubicBezTo>
                  <a:cubicBezTo>
                    <a:pt x="1381851" y="1442151"/>
                    <a:pt x="1352683" y="1449717"/>
                    <a:pt x="1326039" y="1458723"/>
                  </a:cubicBezTo>
                  <a:cubicBezTo>
                    <a:pt x="1280311" y="1474215"/>
                    <a:pt x="1274191" y="1474215"/>
                    <a:pt x="1221259" y="1456201"/>
                  </a:cubicBezTo>
                  <a:cubicBezTo>
                    <a:pt x="1174811" y="1440349"/>
                    <a:pt x="1162207" y="1430983"/>
                    <a:pt x="1148887" y="1401441"/>
                  </a:cubicBezTo>
                  <a:cubicBezTo>
                    <a:pt x="1110359" y="1316417"/>
                    <a:pt x="1101719" y="1309933"/>
                    <a:pt x="1026103" y="1309933"/>
                  </a:cubicBezTo>
                  <a:close/>
                  <a:moveTo>
                    <a:pt x="1651015" y="284407"/>
                  </a:moveTo>
                  <a:cubicBezTo>
                    <a:pt x="1596639" y="284407"/>
                    <a:pt x="1562071" y="309595"/>
                    <a:pt x="1539383" y="366083"/>
                  </a:cubicBezTo>
                  <a:cubicBezTo>
                    <a:pt x="1525339" y="400627"/>
                    <a:pt x="1513455" y="411779"/>
                    <a:pt x="1466283" y="433367"/>
                  </a:cubicBezTo>
                  <a:lnTo>
                    <a:pt x="1409747" y="458915"/>
                  </a:lnTo>
                  <a:lnTo>
                    <a:pt x="1349971" y="437323"/>
                  </a:lnTo>
                  <a:cubicBezTo>
                    <a:pt x="1280471" y="412139"/>
                    <a:pt x="1270747" y="414659"/>
                    <a:pt x="1214935" y="476543"/>
                  </a:cubicBezTo>
                  <a:cubicBezTo>
                    <a:pt x="1173523" y="522239"/>
                    <a:pt x="1170283" y="542027"/>
                    <a:pt x="1193687" y="608591"/>
                  </a:cubicBezTo>
                  <a:cubicBezTo>
                    <a:pt x="1207731" y="648887"/>
                    <a:pt x="1207731" y="657883"/>
                    <a:pt x="1194407" y="689907"/>
                  </a:cubicBezTo>
                  <a:cubicBezTo>
                    <a:pt x="1186127" y="709695"/>
                    <a:pt x="1176763" y="734163"/>
                    <a:pt x="1173523" y="744235"/>
                  </a:cubicBezTo>
                  <a:cubicBezTo>
                    <a:pt x="1170283" y="754311"/>
                    <a:pt x="1142555" y="774099"/>
                    <a:pt x="1111583" y="788131"/>
                  </a:cubicBezTo>
                  <a:cubicBezTo>
                    <a:pt x="1080615" y="802163"/>
                    <a:pt x="1050727" y="822675"/>
                    <a:pt x="1044967" y="833827"/>
                  </a:cubicBezTo>
                  <a:cubicBezTo>
                    <a:pt x="1039203" y="844623"/>
                    <a:pt x="1035603" y="879523"/>
                    <a:pt x="1037403" y="911543"/>
                  </a:cubicBezTo>
                  <a:cubicBezTo>
                    <a:pt x="1040287" y="964795"/>
                    <a:pt x="1043167" y="970911"/>
                    <a:pt x="1073775" y="989983"/>
                  </a:cubicBezTo>
                  <a:cubicBezTo>
                    <a:pt x="1161279" y="1043591"/>
                    <a:pt x="1170643" y="1052587"/>
                    <a:pt x="1188287" y="1097923"/>
                  </a:cubicBezTo>
                  <a:cubicBezTo>
                    <a:pt x="1206291" y="1143259"/>
                    <a:pt x="1206291" y="1146855"/>
                    <a:pt x="1187207" y="1207663"/>
                  </a:cubicBezTo>
                  <a:cubicBezTo>
                    <a:pt x="1164519" y="1280343"/>
                    <a:pt x="1167039" y="1288979"/>
                    <a:pt x="1228979" y="1344747"/>
                  </a:cubicBezTo>
                  <a:cubicBezTo>
                    <a:pt x="1274351" y="1385763"/>
                    <a:pt x="1279031" y="1386123"/>
                    <a:pt x="1367975" y="1359499"/>
                  </a:cubicBezTo>
                  <a:cubicBezTo>
                    <a:pt x="1405787" y="1347983"/>
                    <a:pt x="1416231" y="1348703"/>
                    <a:pt x="1459439" y="1366695"/>
                  </a:cubicBezTo>
                  <a:cubicBezTo>
                    <a:pt x="1497611" y="1382527"/>
                    <a:pt x="1513095" y="1396559"/>
                    <a:pt x="1533263" y="1433259"/>
                  </a:cubicBezTo>
                  <a:cubicBezTo>
                    <a:pt x="1575391" y="1509895"/>
                    <a:pt x="1579715" y="1513135"/>
                    <a:pt x="1650655" y="1513135"/>
                  </a:cubicBezTo>
                  <a:cubicBezTo>
                    <a:pt x="1696387" y="1513135"/>
                    <a:pt x="1719431" y="1508095"/>
                    <a:pt x="1731315" y="1496583"/>
                  </a:cubicBezTo>
                  <a:cubicBezTo>
                    <a:pt x="1740319" y="1487227"/>
                    <a:pt x="1756883" y="1460603"/>
                    <a:pt x="1767687" y="1437215"/>
                  </a:cubicBezTo>
                  <a:cubicBezTo>
                    <a:pt x="1784611" y="1401955"/>
                    <a:pt x="1797215" y="1390803"/>
                    <a:pt x="1842227" y="1372091"/>
                  </a:cubicBezTo>
                  <a:cubicBezTo>
                    <a:pt x="1893359" y="1350863"/>
                    <a:pt x="1898763" y="1350503"/>
                    <a:pt x="1940895" y="1365255"/>
                  </a:cubicBezTo>
                  <a:cubicBezTo>
                    <a:pt x="2015075" y="1390803"/>
                    <a:pt x="2033439" y="1386483"/>
                    <a:pt x="2086015" y="1330355"/>
                  </a:cubicBezTo>
                  <a:cubicBezTo>
                    <a:pt x="2136787" y="1276383"/>
                    <a:pt x="2136787" y="1276023"/>
                    <a:pt x="2107619" y="1191831"/>
                  </a:cubicBezTo>
                  <a:cubicBezTo>
                    <a:pt x="2096095" y="1158727"/>
                    <a:pt x="2096455" y="1146855"/>
                    <a:pt x="2110139" y="1111955"/>
                  </a:cubicBezTo>
                  <a:cubicBezTo>
                    <a:pt x="2131387" y="1056903"/>
                    <a:pt x="2144711" y="1043231"/>
                    <a:pt x="2204127" y="1015167"/>
                  </a:cubicBezTo>
                  <a:cubicBezTo>
                    <a:pt x="2262463" y="987823"/>
                    <a:pt x="2267503" y="977027"/>
                    <a:pt x="2262823" y="883119"/>
                  </a:cubicBezTo>
                  <a:lnTo>
                    <a:pt x="2259943" y="817275"/>
                  </a:lnTo>
                  <a:lnTo>
                    <a:pt x="2196923" y="784175"/>
                  </a:lnTo>
                  <a:cubicBezTo>
                    <a:pt x="2138227" y="752871"/>
                    <a:pt x="2132467" y="747115"/>
                    <a:pt x="2116983" y="697463"/>
                  </a:cubicBezTo>
                  <a:cubicBezTo>
                    <a:pt x="2101499" y="648171"/>
                    <a:pt x="2101499" y="640255"/>
                    <a:pt x="2116623" y="595999"/>
                  </a:cubicBezTo>
                  <a:cubicBezTo>
                    <a:pt x="2125623" y="569371"/>
                    <a:pt x="2132827" y="539507"/>
                    <a:pt x="2132827" y="529795"/>
                  </a:cubicBezTo>
                  <a:cubicBezTo>
                    <a:pt x="2132827" y="520079"/>
                    <a:pt x="2110139" y="489495"/>
                    <a:pt x="2082051" y="462151"/>
                  </a:cubicBezTo>
                  <a:lnTo>
                    <a:pt x="2031279" y="412139"/>
                  </a:lnTo>
                  <a:lnTo>
                    <a:pt x="1983027" y="425811"/>
                  </a:lnTo>
                  <a:cubicBezTo>
                    <a:pt x="1902003" y="448839"/>
                    <a:pt x="1885799" y="448839"/>
                    <a:pt x="1837547" y="427611"/>
                  </a:cubicBezTo>
                  <a:cubicBezTo>
                    <a:pt x="1799735" y="410699"/>
                    <a:pt x="1786771" y="397747"/>
                    <a:pt x="1767687" y="356731"/>
                  </a:cubicBezTo>
                  <a:cubicBezTo>
                    <a:pt x="1741399" y="300239"/>
                    <a:pt x="1715471" y="284407"/>
                    <a:pt x="1651015" y="284407"/>
                  </a:cubicBezTo>
                  <a:close/>
                  <a:moveTo>
                    <a:pt x="1463131" y="311"/>
                  </a:moveTo>
                  <a:cubicBezTo>
                    <a:pt x="1567451" y="-1445"/>
                    <a:pt x="1674199" y="4227"/>
                    <a:pt x="1752867" y="17731"/>
                  </a:cubicBezTo>
                  <a:cubicBezTo>
                    <a:pt x="2200387" y="95511"/>
                    <a:pt x="2566539" y="349019"/>
                    <a:pt x="2798759" y="741883"/>
                  </a:cubicBezTo>
                  <a:cubicBezTo>
                    <a:pt x="2922251" y="950379"/>
                    <a:pt x="3006859" y="1253219"/>
                    <a:pt x="3006859" y="1484043"/>
                  </a:cubicBezTo>
                  <a:lnTo>
                    <a:pt x="3006859" y="1589911"/>
                  </a:lnTo>
                  <a:lnTo>
                    <a:pt x="3175715" y="1884471"/>
                  </a:lnTo>
                  <a:cubicBezTo>
                    <a:pt x="3268243" y="2046155"/>
                    <a:pt x="3356091" y="2201715"/>
                    <a:pt x="3370131" y="2229443"/>
                  </a:cubicBezTo>
                  <a:cubicBezTo>
                    <a:pt x="3421615" y="2329911"/>
                    <a:pt x="3398575" y="2441539"/>
                    <a:pt x="3314687" y="2499155"/>
                  </a:cubicBezTo>
                  <a:cubicBezTo>
                    <a:pt x="3281203" y="2521843"/>
                    <a:pt x="3265003" y="2524723"/>
                    <a:pt x="3144751" y="2529403"/>
                  </a:cubicBezTo>
                  <a:lnTo>
                    <a:pt x="3011899" y="2534443"/>
                  </a:lnTo>
                  <a:lnTo>
                    <a:pt x="3005779" y="2742579"/>
                  </a:lnTo>
                  <a:cubicBezTo>
                    <a:pt x="2998939" y="2962239"/>
                    <a:pt x="2991379" y="3006531"/>
                    <a:pt x="2942055" y="3109879"/>
                  </a:cubicBezTo>
                  <a:cubicBezTo>
                    <a:pt x="2877967" y="3243835"/>
                    <a:pt x="2758075" y="3350783"/>
                    <a:pt x="2612623" y="3403359"/>
                  </a:cubicBezTo>
                  <a:cubicBezTo>
                    <a:pt x="2531615" y="3432527"/>
                    <a:pt x="2521895" y="3433967"/>
                    <a:pt x="2358079" y="3433967"/>
                  </a:cubicBezTo>
                  <a:cubicBezTo>
                    <a:pt x="2239271" y="3433967"/>
                    <a:pt x="2184183" y="3437567"/>
                    <a:pt x="2175903" y="3445851"/>
                  </a:cubicBezTo>
                  <a:cubicBezTo>
                    <a:pt x="2166903" y="3454851"/>
                    <a:pt x="2163663" y="3536955"/>
                    <a:pt x="2163663" y="3750851"/>
                  </a:cubicBezTo>
                  <a:lnTo>
                    <a:pt x="2163663" y="4043611"/>
                  </a:lnTo>
                  <a:lnTo>
                    <a:pt x="1382751" y="4043611"/>
                  </a:lnTo>
                  <a:cubicBezTo>
                    <a:pt x="953591" y="4043611"/>
                    <a:pt x="599319" y="4040371"/>
                    <a:pt x="595359" y="4036767"/>
                  </a:cubicBezTo>
                  <a:cubicBezTo>
                    <a:pt x="591759" y="4033167"/>
                    <a:pt x="588519" y="3746891"/>
                    <a:pt x="588519" y="3400479"/>
                  </a:cubicBezTo>
                  <a:lnTo>
                    <a:pt x="588519" y="2771027"/>
                  </a:lnTo>
                  <a:lnTo>
                    <a:pt x="530555" y="2718815"/>
                  </a:lnTo>
                  <a:cubicBezTo>
                    <a:pt x="236047" y="2454863"/>
                    <a:pt x="65391" y="2134019"/>
                    <a:pt x="14267" y="1749075"/>
                  </a:cubicBezTo>
                  <a:cubicBezTo>
                    <a:pt x="-18497" y="1502407"/>
                    <a:pt x="5627" y="1238095"/>
                    <a:pt x="81955" y="1010155"/>
                  </a:cubicBezTo>
                  <a:cubicBezTo>
                    <a:pt x="93115" y="976307"/>
                    <a:pt x="131639" y="889523"/>
                    <a:pt x="167279" y="816783"/>
                  </a:cubicBezTo>
                  <a:cubicBezTo>
                    <a:pt x="364219" y="416715"/>
                    <a:pt x="728211" y="135479"/>
                    <a:pt x="1187975" y="27451"/>
                  </a:cubicBezTo>
                  <a:cubicBezTo>
                    <a:pt x="1256923" y="11247"/>
                    <a:pt x="1358811" y="2067"/>
                    <a:pt x="1463131" y="311"/>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noAutofit/>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191" name="Freeform 54"/>
            <p:cNvSpPr>
              <a:spLocks/>
            </p:cNvSpPr>
            <p:nvPr/>
          </p:nvSpPr>
          <p:spPr bwMode="auto">
            <a:xfrm>
              <a:off x="36027619" y="8536802"/>
              <a:ext cx="318165" cy="302730"/>
            </a:xfrm>
            <a:custGeom>
              <a:avLst/>
              <a:gdLst>
                <a:gd name="T0" fmla="*/ 395 w 1185"/>
                <a:gd name="T1" fmla="*/ 1018 h 1124"/>
                <a:gd name="T2" fmla="*/ 264 w 1185"/>
                <a:gd name="T3" fmla="*/ 160 h 1124"/>
                <a:gd name="T4" fmla="*/ 652 w 1185"/>
                <a:gd name="T5" fmla="*/ 0 h 1124"/>
                <a:gd name="T6" fmla="*/ 1119 w 1185"/>
                <a:gd name="T7" fmla="*/ 247 h 1124"/>
                <a:gd name="T8" fmla="*/ 1185 w 1185"/>
                <a:gd name="T9" fmla="*/ 539 h 1124"/>
                <a:gd name="T10" fmla="*/ 890 w 1185"/>
                <a:gd name="T11" fmla="*/ 1030 h 1124"/>
                <a:gd name="T12" fmla="*/ 395 w 1185"/>
                <a:gd name="T13" fmla="*/ 1018 h 1124"/>
              </a:gdLst>
              <a:ahLst/>
              <a:cxnLst>
                <a:cxn ang="0">
                  <a:pos x="T0" y="T1"/>
                </a:cxn>
                <a:cxn ang="0">
                  <a:pos x="T2" y="T3"/>
                </a:cxn>
                <a:cxn ang="0">
                  <a:pos x="T4" y="T5"/>
                </a:cxn>
                <a:cxn ang="0">
                  <a:pos x="T6" y="T7"/>
                </a:cxn>
                <a:cxn ang="0">
                  <a:pos x="T8" y="T9"/>
                </a:cxn>
                <a:cxn ang="0">
                  <a:pos x="T10" y="T11"/>
                </a:cxn>
                <a:cxn ang="0">
                  <a:pos x="T12" y="T13"/>
                </a:cxn>
              </a:cxnLst>
              <a:rect l="0" t="0" r="r" b="b"/>
              <a:pathLst>
                <a:path w="1185" h="1124">
                  <a:moveTo>
                    <a:pt x="395" y="1018"/>
                  </a:moveTo>
                  <a:cubicBezTo>
                    <a:pt x="58" y="822"/>
                    <a:pt x="0" y="444"/>
                    <a:pt x="264" y="160"/>
                  </a:cubicBezTo>
                  <a:cubicBezTo>
                    <a:pt x="375" y="41"/>
                    <a:pt x="473" y="0"/>
                    <a:pt x="652" y="0"/>
                  </a:cubicBezTo>
                  <a:cubicBezTo>
                    <a:pt x="850" y="0"/>
                    <a:pt x="1022" y="91"/>
                    <a:pt x="1119" y="247"/>
                  </a:cubicBezTo>
                  <a:cubicBezTo>
                    <a:pt x="1171" y="330"/>
                    <a:pt x="1185" y="393"/>
                    <a:pt x="1185" y="539"/>
                  </a:cubicBezTo>
                  <a:cubicBezTo>
                    <a:pt x="1185" y="777"/>
                    <a:pt x="1096" y="926"/>
                    <a:pt x="890" y="1030"/>
                  </a:cubicBezTo>
                  <a:cubicBezTo>
                    <a:pt x="704" y="1124"/>
                    <a:pt x="571" y="1121"/>
                    <a:pt x="395" y="1018"/>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192" name="Freeform 56"/>
            <p:cNvSpPr>
              <a:spLocks/>
            </p:cNvSpPr>
            <p:nvPr/>
          </p:nvSpPr>
          <p:spPr bwMode="auto">
            <a:xfrm>
              <a:off x="36532174" y="7768694"/>
              <a:ext cx="316977" cy="309854"/>
            </a:xfrm>
            <a:custGeom>
              <a:avLst/>
              <a:gdLst>
                <a:gd name="T0" fmla="*/ 466 w 1176"/>
                <a:gd name="T1" fmla="*/ 1081 h 1147"/>
                <a:gd name="T2" fmla="*/ 180 w 1176"/>
                <a:gd name="T3" fmla="*/ 953 h 1147"/>
                <a:gd name="T4" fmla="*/ 0 w 1176"/>
                <a:gd name="T5" fmla="*/ 536 h 1147"/>
                <a:gd name="T6" fmla="*/ 537 w 1176"/>
                <a:gd name="T7" fmla="*/ 0 h 1147"/>
                <a:gd name="T8" fmla="*/ 1074 w 1176"/>
                <a:gd name="T9" fmla="*/ 415 h 1147"/>
                <a:gd name="T10" fmla="*/ 466 w 1176"/>
                <a:gd name="T11" fmla="*/ 1081 h 1147"/>
              </a:gdLst>
              <a:ahLst/>
              <a:cxnLst>
                <a:cxn ang="0">
                  <a:pos x="T0" y="T1"/>
                </a:cxn>
                <a:cxn ang="0">
                  <a:pos x="T2" y="T3"/>
                </a:cxn>
                <a:cxn ang="0">
                  <a:pos x="T4" y="T5"/>
                </a:cxn>
                <a:cxn ang="0">
                  <a:pos x="T6" y="T7"/>
                </a:cxn>
                <a:cxn ang="0">
                  <a:pos x="T8" y="T9"/>
                </a:cxn>
                <a:cxn ang="0">
                  <a:pos x="T10" y="T11"/>
                </a:cxn>
              </a:cxnLst>
              <a:rect l="0" t="0" r="r" b="b"/>
              <a:pathLst>
                <a:path w="1176" h="1147">
                  <a:moveTo>
                    <a:pt x="466" y="1081"/>
                  </a:moveTo>
                  <a:cubicBezTo>
                    <a:pt x="310" y="1052"/>
                    <a:pt x="276" y="1037"/>
                    <a:pt x="180" y="953"/>
                  </a:cubicBezTo>
                  <a:cubicBezTo>
                    <a:pt x="52" y="840"/>
                    <a:pt x="0" y="721"/>
                    <a:pt x="0" y="536"/>
                  </a:cubicBezTo>
                  <a:cubicBezTo>
                    <a:pt x="0" y="222"/>
                    <a:pt x="222" y="0"/>
                    <a:pt x="537" y="0"/>
                  </a:cubicBezTo>
                  <a:cubicBezTo>
                    <a:pt x="795" y="0"/>
                    <a:pt x="998" y="156"/>
                    <a:pt x="1074" y="415"/>
                  </a:cubicBezTo>
                  <a:cubicBezTo>
                    <a:pt x="1176" y="760"/>
                    <a:pt x="823" y="1147"/>
                    <a:pt x="466" y="1081"/>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grpSp>
      <p:sp>
        <p:nvSpPr>
          <p:cNvPr id="201" name="文字方塊 200"/>
          <p:cNvSpPr txBox="1"/>
          <p:nvPr/>
        </p:nvSpPr>
        <p:spPr>
          <a:xfrm>
            <a:off x="366981" y="5367760"/>
            <a:ext cx="1582194" cy="1189606"/>
          </a:xfrm>
          <a:prstGeom prst="rect">
            <a:avLst/>
          </a:prstGeom>
          <a:noFill/>
        </p:spPr>
        <p:txBody>
          <a:bodyPr wrap="square" rtlCol="0" anchor="ctr">
            <a:noAutofit/>
          </a:bodyPr>
          <a:lstStyle/>
          <a:p>
            <a:pPr indent="-285750" algn="ct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鼓勵</a:t>
            </a:r>
            <a:r>
              <a:rPr lang="zh-TW" altLang="en-US" dirty="0">
                <a:solidFill>
                  <a:srgbClr val="C00000"/>
                </a:solidFill>
                <a:latin typeface="微軟正黑體" panose="020B0604030504040204" pitchFamily="34" charset="-120"/>
                <a:ea typeface="微軟正黑體" panose="020B0604030504040204" pitchFamily="34" charset="-120"/>
              </a:rPr>
              <a:t>跨域創新</a:t>
            </a:r>
            <a:r>
              <a:rPr lang="zh-TW" altLang="en-US" dirty="0" smtClean="0">
                <a:solidFill>
                  <a:srgbClr val="C00000"/>
                </a:solidFill>
                <a:latin typeface="微軟正黑體" panose="020B0604030504040204" pitchFamily="34" charset="-120"/>
                <a:ea typeface="微軟正黑體" panose="020B0604030504040204" pitchFamily="34" charset="-120"/>
              </a:rPr>
              <a:t>團隊</a:t>
            </a:r>
            <a:r>
              <a:rPr lang="zh-TW" altLang="en-US" dirty="0" smtClean="0">
                <a:latin typeface="微軟正黑體" panose="020B0604030504040204" pitchFamily="34" charset="-120"/>
                <a:ea typeface="微軟正黑體" panose="020B0604030504040204" pitchFamily="34" charset="-120"/>
              </a:rPr>
              <a:t>組成</a:t>
            </a:r>
            <a:endParaRPr lang="en-US" altLang="zh-TW" dirty="0">
              <a:latin typeface="微軟正黑體" panose="020B0604030504040204" pitchFamily="34" charset="-120"/>
              <a:ea typeface="微軟正黑體" panose="020B0604030504040204" pitchFamily="34" charset="-120"/>
            </a:endParaRPr>
          </a:p>
          <a:p>
            <a:pPr indent="-285750" algn="ct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引導</a:t>
            </a:r>
            <a:r>
              <a:rPr lang="zh-TW" altLang="en-US" dirty="0">
                <a:solidFill>
                  <a:srgbClr val="C00000"/>
                </a:solidFill>
                <a:latin typeface="微軟正黑體" panose="020B0604030504040204" pitchFamily="34" charset="-120"/>
                <a:ea typeface="微軟正黑體" panose="020B0604030504040204" pitchFamily="34" charset="-120"/>
              </a:rPr>
              <a:t>社會需求</a:t>
            </a:r>
            <a:r>
              <a:rPr lang="zh-TW" altLang="en-US" dirty="0" smtClean="0">
                <a:solidFill>
                  <a:srgbClr val="C00000"/>
                </a:solidFill>
                <a:latin typeface="微軟正黑體" panose="020B0604030504040204" pitchFamily="34" charset="-120"/>
                <a:ea typeface="微軟正黑體" panose="020B0604030504040204" pitchFamily="34" charset="-120"/>
              </a:rPr>
              <a:t>導向研發</a:t>
            </a:r>
            <a:endParaRPr lang="zh-TW" altLang="en-US" dirty="0">
              <a:solidFill>
                <a:srgbClr val="C00000"/>
              </a:solidFill>
              <a:latin typeface="微軟正黑體" panose="020B0604030504040204" pitchFamily="34" charset="-120"/>
              <a:ea typeface="微軟正黑體" panose="020B0604030504040204" pitchFamily="34" charset="-120"/>
            </a:endParaRPr>
          </a:p>
        </p:txBody>
      </p:sp>
      <p:sp>
        <p:nvSpPr>
          <p:cNvPr id="202" name="文字方塊 201"/>
          <p:cNvSpPr txBox="1"/>
          <p:nvPr/>
        </p:nvSpPr>
        <p:spPr>
          <a:xfrm>
            <a:off x="11482" y="3049921"/>
            <a:ext cx="1408658" cy="844292"/>
          </a:xfrm>
          <a:prstGeom prst="rect">
            <a:avLst/>
          </a:prstGeom>
          <a:noFill/>
        </p:spPr>
        <p:txBody>
          <a:bodyPr wrap="square" rtlCol="0" anchor="ctr">
            <a:noAutofit/>
          </a:bodyPr>
          <a:lstStyle/>
          <a:p>
            <a:pPr marL="285750" indent="-285750" algn="ctr">
              <a:buFont typeface="Arial" panose="020B0604020202020204" pitchFamily="34" charset="0"/>
              <a:buChar char="•"/>
            </a:pPr>
            <a:r>
              <a:rPr lang="zh-TW" altLang="en-US" dirty="0">
                <a:solidFill>
                  <a:srgbClr val="C00000"/>
                </a:solidFill>
                <a:latin typeface="微軟正黑體" panose="020B0604030504040204" pitchFamily="34" charset="-120"/>
                <a:ea typeface="微軟正黑體" panose="020B0604030504040204" pitchFamily="34" charset="-120"/>
              </a:rPr>
              <a:t>促成跨</a:t>
            </a:r>
            <a:r>
              <a:rPr lang="zh-TW" altLang="en-US" dirty="0" smtClean="0">
                <a:solidFill>
                  <a:srgbClr val="C00000"/>
                </a:solidFill>
                <a:latin typeface="微軟正黑體" panose="020B0604030504040204" pitchFamily="34" charset="-120"/>
                <a:ea typeface="微軟正黑體" panose="020B0604030504040204" pitchFamily="34" charset="-120"/>
              </a:rPr>
              <a:t>部會、帶動</a:t>
            </a:r>
            <a:r>
              <a:rPr lang="zh-TW" altLang="en-US" dirty="0">
                <a:solidFill>
                  <a:srgbClr val="C00000"/>
                </a:solidFill>
                <a:latin typeface="微軟正黑體" panose="020B0604030504040204" pitchFamily="34" charset="-120"/>
                <a:ea typeface="微軟正黑體" panose="020B0604030504040204" pitchFamily="34" charset="-120"/>
              </a:rPr>
              <a:t>中央與</a:t>
            </a:r>
            <a:r>
              <a:rPr lang="zh-TW" altLang="en-US" dirty="0" smtClean="0">
                <a:solidFill>
                  <a:srgbClr val="C00000"/>
                </a:solidFill>
                <a:latin typeface="微軟正黑體" panose="020B0604030504040204" pitchFamily="34" charset="-120"/>
                <a:ea typeface="微軟正黑體" panose="020B0604030504040204" pitchFamily="34" charset="-120"/>
              </a:rPr>
              <a:t>地方合作</a:t>
            </a:r>
            <a:endParaRPr lang="en-US" dirty="0">
              <a:solidFill>
                <a:srgbClr val="C00000"/>
              </a:solidFill>
              <a:latin typeface="微軟正黑體" panose="020B0604030504040204" pitchFamily="34" charset="-120"/>
              <a:ea typeface="微軟正黑體" panose="020B0604030504040204" pitchFamily="34" charset="-120"/>
            </a:endParaRPr>
          </a:p>
        </p:txBody>
      </p:sp>
      <p:sp>
        <p:nvSpPr>
          <p:cNvPr id="203" name="文字方塊 202"/>
          <p:cNvSpPr txBox="1"/>
          <p:nvPr/>
        </p:nvSpPr>
        <p:spPr>
          <a:xfrm>
            <a:off x="6721712" y="5535618"/>
            <a:ext cx="2157853" cy="812923"/>
          </a:xfrm>
          <a:prstGeom prst="rect">
            <a:avLst/>
          </a:prstGeom>
          <a:noFill/>
        </p:spPr>
        <p:txBody>
          <a:bodyPr wrap="square" rtlCol="0" anchor="ctr">
            <a:noAutofit/>
          </a:bodyPr>
          <a:lstStyle/>
          <a:p>
            <a:pPr indent="-285750" algn="ctr">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解決</a:t>
            </a:r>
            <a:r>
              <a:rPr lang="zh-TW" altLang="en-US" dirty="0">
                <a:latin typeface="微軟正黑體" panose="020B0604030504040204" pitchFamily="34" charset="-120"/>
                <a:ea typeface="微軟正黑體" panose="020B0604030504040204" pitchFamily="34" charset="-120"/>
              </a:rPr>
              <a:t>方案模式成功，可望開啟</a:t>
            </a:r>
            <a:r>
              <a:rPr lang="zh-TW" altLang="en-US" dirty="0">
                <a:solidFill>
                  <a:srgbClr val="C00000"/>
                </a:solidFill>
                <a:latin typeface="微軟正黑體" panose="020B0604030504040204" pitchFamily="34" charset="-120"/>
                <a:ea typeface="微軟正黑體" panose="020B0604030504040204" pitchFamily="34" charset="-120"/>
              </a:rPr>
              <a:t>海外可能商機</a:t>
            </a:r>
            <a:r>
              <a:rPr lang="zh-TW" altLang="en-US" dirty="0">
                <a:latin typeface="微軟正黑體" panose="020B0604030504040204" pitchFamily="34" charset="-120"/>
                <a:ea typeface="微軟正黑體" panose="020B0604030504040204" pitchFamily="34" charset="-120"/>
              </a:rPr>
              <a:t>與</a:t>
            </a:r>
            <a:r>
              <a:rPr lang="zh-TW" altLang="en-US" dirty="0">
                <a:solidFill>
                  <a:srgbClr val="C00000"/>
                </a:solidFill>
                <a:latin typeface="微軟正黑體" panose="020B0604030504040204" pitchFamily="34" charset="-120"/>
                <a:ea typeface="微軟正黑體" panose="020B0604030504040204" pitchFamily="34" charset="-120"/>
              </a:rPr>
              <a:t>擴展更多受惠群眾 </a:t>
            </a:r>
          </a:p>
        </p:txBody>
      </p:sp>
      <p:sp>
        <p:nvSpPr>
          <p:cNvPr id="204" name="文字方塊 203"/>
          <p:cNvSpPr txBox="1"/>
          <p:nvPr/>
        </p:nvSpPr>
        <p:spPr>
          <a:xfrm>
            <a:off x="7461333" y="3001333"/>
            <a:ext cx="1780627" cy="812923"/>
          </a:xfrm>
          <a:prstGeom prst="rect">
            <a:avLst/>
          </a:prstGeom>
          <a:noFill/>
        </p:spPr>
        <p:txBody>
          <a:bodyPr wrap="square" rtlCol="0" anchor="ctr">
            <a:noAutofit/>
          </a:bodyPr>
          <a:lstStyle/>
          <a:p>
            <a:pPr marL="285750" indent="-285750" algn="ctr">
              <a:buFont typeface="Arial" panose="020B0604020202020204" pitchFamily="34" charset="0"/>
              <a:buChar char="•"/>
            </a:pPr>
            <a:r>
              <a:rPr lang="zh-TW" altLang="en-US" dirty="0">
                <a:solidFill>
                  <a:srgbClr val="C00000"/>
                </a:solidFill>
                <a:latin typeface="微軟正黑體" panose="020B0604030504040204" pitchFamily="34" charset="-120"/>
                <a:ea typeface="微軟正黑體" panose="020B0604030504040204" pitchFamily="34" charset="-120"/>
              </a:rPr>
              <a:t>減輕社會及人力</a:t>
            </a:r>
            <a:r>
              <a:rPr lang="zh-TW" altLang="en-US" dirty="0" smtClean="0">
                <a:solidFill>
                  <a:srgbClr val="C00000"/>
                </a:solidFill>
                <a:latin typeface="微軟正黑體" panose="020B0604030504040204" pitchFamily="34" charset="-120"/>
                <a:ea typeface="微軟正黑體" panose="020B0604030504040204" pitchFamily="34" charset="-120"/>
              </a:rPr>
              <a:t>負擔</a:t>
            </a:r>
            <a:endParaRPr lang="en-US" altLang="zh-TW" dirty="0" smtClean="0">
              <a:solidFill>
                <a:srgbClr val="C00000"/>
              </a:solidFill>
              <a:latin typeface="微軟正黑體" panose="020B0604030504040204" pitchFamily="34" charset="-120"/>
              <a:ea typeface="微軟正黑體" panose="020B0604030504040204" pitchFamily="34" charset="-120"/>
            </a:endParaRPr>
          </a:p>
          <a:p>
            <a:pPr marL="285750" indent="-285750" algn="ctr">
              <a:buFont typeface="Arial" panose="020B0604020202020204" pitchFamily="34" charset="0"/>
              <a:buChar char="•"/>
            </a:pPr>
            <a:r>
              <a:rPr lang="zh-TW" altLang="en-US" dirty="0" smtClean="0">
                <a:solidFill>
                  <a:srgbClr val="C00000"/>
                </a:solidFill>
                <a:latin typeface="微軟正黑體" panose="020B0604030504040204" pitchFamily="34" charset="-120"/>
                <a:ea typeface="微軟正黑體" panose="020B0604030504040204" pitchFamily="34" charset="-120"/>
              </a:rPr>
              <a:t>能量</a:t>
            </a:r>
            <a:r>
              <a:rPr lang="en-US" altLang="zh-TW" dirty="0" smtClean="0">
                <a:solidFill>
                  <a:srgbClr val="C00000"/>
                </a:solidFill>
                <a:latin typeface="微軟正黑體" panose="020B0604030504040204" pitchFamily="34" charset="-120"/>
                <a:ea typeface="微軟正黑體" panose="020B0604030504040204" pitchFamily="34" charset="-120"/>
              </a:rPr>
              <a:t>/</a:t>
            </a:r>
            <a:r>
              <a:rPr lang="zh-TW" altLang="en-US" dirty="0" smtClean="0">
                <a:solidFill>
                  <a:srgbClr val="C00000"/>
                </a:solidFill>
                <a:latin typeface="微軟正黑體" panose="020B0604030504040204" pitchFamily="34" charset="-120"/>
                <a:ea typeface="微軟正黑體" panose="020B0604030504040204" pitchFamily="34" charset="-120"/>
              </a:rPr>
              <a:t>資源可移轉至其它領域</a:t>
            </a:r>
            <a:endParaRPr lang="en-US" dirty="0">
              <a:solidFill>
                <a:srgbClr val="C00000"/>
              </a:solidFill>
              <a:latin typeface="微軟正黑體" panose="020B0604030504040204" pitchFamily="34" charset="-120"/>
              <a:ea typeface="微軟正黑體" panose="020B0604030504040204" pitchFamily="34" charset="-120"/>
            </a:endParaRPr>
          </a:p>
        </p:txBody>
      </p:sp>
      <p:sp>
        <p:nvSpPr>
          <p:cNvPr id="56" name="標題 1"/>
          <p:cNvSpPr>
            <a:spLocks noGrp="1"/>
          </p:cNvSpPr>
          <p:nvPr>
            <p:ph type="title"/>
          </p:nvPr>
        </p:nvSpPr>
        <p:spPr>
          <a:xfrm>
            <a:off x="438613" y="16107"/>
            <a:ext cx="8266774" cy="798250"/>
          </a:xfrm>
        </p:spPr>
        <p:txBody>
          <a:bodyPr/>
          <a:lstStyle/>
          <a:p>
            <a:r>
              <a:rPr lang="zh-TW" altLang="en-US" dirty="0" smtClean="0"/>
              <a:t>預期效益</a:t>
            </a:r>
            <a:endParaRPr lang="zh-TW" altLang="en-US" dirty="0"/>
          </a:p>
        </p:txBody>
      </p:sp>
      <p:sp>
        <p:nvSpPr>
          <p:cNvPr id="58" name="文字方塊 57"/>
          <p:cNvSpPr txBox="1"/>
          <p:nvPr/>
        </p:nvSpPr>
        <p:spPr>
          <a:xfrm>
            <a:off x="3774995" y="3595345"/>
            <a:ext cx="1655687" cy="839299"/>
          </a:xfrm>
          <a:prstGeom prst="rect">
            <a:avLst/>
          </a:prstGeom>
          <a:noFill/>
        </p:spPr>
        <p:txBody>
          <a:bodyPr wrap="square" rtlCol="0" anchor="ctr">
            <a:noAutofit/>
          </a:bodyPr>
          <a:lstStyle/>
          <a:p>
            <a:pPr algn="ctr"/>
            <a:r>
              <a:rPr lang="zh-TW" altLang="en-US" sz="2000" dirty="0" smtClean="0">
                <a:latin typeface="微軟正黑體" panose="020B0604030504040204" pitchFamily="34" charset="-120"/>
                <a:ea typeface="微軟正黑體" panose="020B0604030504040204" pitchFamily="34" charset="-120"/>
              </a:rPr>
              <a:t>為行動不便者</a:t>
            </a:r>
            <a:r>
              <a:rPr lang="zh-TW" altLang="en-US" sz="2000" dirty="0" smtClean="0">
                <a:solidFill>
                  <a:srgbClr val="C00000"/>
                </a:solidFill>
                <a:latin typeface="微軟正黑體" panose="020B0604030504040204" pitchFamily="34" charset="-120"/>
                <a:ea typeface="微軟正黑體" panose="020B0604030504040204" pitchFamily="34" charset="-120"/>
              </a:rPr>
              <a:t>找回行的自由與自主</a:t>
            </a:r>
            <a:r>
              <a:rPr lang="en-US" altLang="zh-TW" sz="2000" dirty="0" smtClean="0">
                <a:solidFill>
                  <a:srgbClr val="C00000"/>
                </a:solidFill>
                <a:latin typeface="微軟正黑體" panose="020B0604030504040204" pitchFamily="34" charset="-120"/>
                <a:ea typeface="微軟正黑體" panose="020B0604030504040204" pitchFamily="34" charset="-120"/>
              </a:rPr>
              <a:t>-</a:t>
            </a:r>
            <a:r>
              <a:rPr lang="zh-TW" altLang="en-US" sz="2000" dirty="0" smtClean="0">
                <a:solidFill>
                  <a:srgbClr val="C00000"/>
                </a:solidFill>
                <a:latin typeface="微軟正黑體" panose="020B0604030504040204" pitchFamily="34" charset="-120"/>
                <a:ea typeface="微軟正黑體" panose="020B0604030504040204" pitchFamily="34" charset="-120"/>
              </a:rPr>
              <a:t>落實社會友善與平權</a:t>
            </a:r>
            <a:endParaRPr lang="zh-TW" altLang="en-US" sz="2000" dirty="0">
              <a:solidFill>
                <a:srgbClr val="C00000"/>
              </a:solidFill>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5380839" y="5371361"/>
            <a:ext cx="1044738" cy="1044738"/>
          </a:xfrm>
          <a:prstGeom prst="rect">
            <a:avLst/>
          </a:prstGeom>
        </p:spPr>
      </p:pic>
      <p:pic>
        <p:nvPicPr>
          <p:cNvPr id="5" name="圖片 4"/>
          <p:cNvPicPr>
            <a:picLocks noChangeAspect="1"/>
          </p:cNvPicPr>
          <p:nvPr/>
        </p:nvPicPr>
        <p:blipFill rotWithShape="1">
          <a:blip r:embed="rId4"/>
          <a:srcRect l="55308" t="11520" r="385" b="58065"/>
          <a:stretch/>
        </p:blipFill>
        <p:spPr>
          <a:xfrm>
            <a:off x="1601014" y="2776738"/>
            <a:ext cx="1071133" cy="838000"/>
          </a:xfrm>
          <a:prstGeom prst="rect">
            <a:avLst/>
          </a:prstGeom>
        </p:spPr>
      </p:pic>
      <p:pic>
        <p:nvPicPr>
          <p:cNvPr id="7" name="圖片 6"/>
          <p:cNvPicPr>
            <a:picLocks noChangeAspect="1"/>
          </p:cNvPicPr>
          <p:nvPr/>
        </p:nvPicPr>
        <p:blipFill rotWithShape="1">
          <a:blip r:embed="rId5"/>
          <a:srcRect l="1110" t="26457" r="76064" b="52941"/>
          <a:stretch/>
        </p:blipFill>
        <p:spPr>
          <a:xfrm>
            <a:off x="6324231" y="2744058"/>
            <a:ext cx="962329" cy="870680"/>
          </a:xfrm>
          <a:prstGeom prst="rect">
            <a:avLst/>
          </a:prstGeom>
        </p:spPr>
      </p:pic>
      <p:pic>
        <p:nvPicPr>
          <p:cNvPr id="8" name="圖片 7"/>
          <p:cNvPicPr>
            <a:picLocks noChangeAspect="1"/>
          </p:cNvPicPr>
          <p:nvPr/>
        </p:nvPicPr>
        <p:blipFill>
          <a:blip r:embed="rId6"/>
          <a:stretch>
            <a:fillRect/>
          </a:stretch>
        </p:blipFill>
        <p:spPr>
          <a:xfrm>
            <a:off x="4060651" y="1101610"/>
            <a:ext cx="848568" cy="848568"/>
          </a:xfrm>
          <a:prstGeom prst="rect">
            <a:avLst/>
          </a:prstGeom>
        </p:spPr>
      </p:pic>
      <p:sp>
        <p:nvSpPr>
          <p:cNvPr id="64" name="文字方塊 63"/>
          <p:cNvSpPr txBox="1"/>
          <p:nvPr/>
        </p:nvSpPr>
        <p:spPr>
          <a:xfrm>
            <a:off x="5300061" y="1103314"/>
            <a:ext cx="1905721" cy="812923"/>
          </a:xfrm>
          <a:prstGeom prst="rect">
            <a:avLst/>
          </a:prstGeom>
          <a:noFill/>
        </p:spPr>
        <p:txBody>
          <a:bodyPr wrap="square" rtlCol="0" anchor="ctr">
            <a:noAutofit/>
          </a:bodyPr>
          <a:lstStyle/>
          <a:p>
            <a:pPr marL="285750" indent="-285750" algn="ctr">
              <a:buFont typeface="Arial" panose="020B0604020202020204" pitchFamily="34" charset="0"/>
              <a:buChar char="•"/>
            </a:pPr>
            <a:r>
              <a:rPr lang="zh-TW" altLang="en-US" dirty="0" smtClean="0">
                <a:solidFill>
                  <a:srgbClr val="C00000"/>
                </a:solidFill>
                <a:latin typeface="微軟正黑體" panose="020B0604030504040204" pitchFamily="34" charset="-120"/>
                <a:ea typeface="微軟正黑體" panose="020B0604030504040204" pitchFamily="34" charset="-120"/>
              </a:rPr>
              <a:t>擴展視障者</a:t>
            </a:r>
            <a:r>
              <a:rPr lang="en-US" altLang="zh-TW" dirty="0" smtClean="0">
                <a:solidFill>
                  <a:srgbClr val="C00000"/>
                </a:solidFill>
                <a:latin typeface="微軟正黑體" panose="020B0604030504040204" pitchFamily="34" charset="-120"/>
                <a:ea typeface="微軟正黑體" panose="020B0604030504040204" pitchFamily="34" charset="-120"/>
              </a:rPr>
              <a:t>/</a:t>
            </a:r>
            <a:r>
              <a:rPr lang="zh-TW" altLang="en-US" dirty="0" smtClean="0">
                <a:solidFill>
                  <a:srgbClr val="C00000"/>
                </a:solidFill>
                <a:latin typeface="微軟正黑體" panose="020B0604030504040204" pitchFamily="34" charset="-120"/>
                <a:ea typeface="微軟正黑體" panose="020B0604030504040204" pitchFamily="34" charset="-120"/>
              </a:rPr>
              <a:t>身障者的社會</a:t>
            </a:r>
            <a:r>
              <a:rPr lang="zh-TW" altLang="en-US" dirty="0">
                <a:solidFill>
                  <a:srgbClr val="C00000"/>
                </a:solidFill>
                <a:latin typeface="微軟正黑體" panose="020B0604030504040204" pitchFamily="34" charset="-120"/>
                <a:ea typeface="微軟正黑體" panose="020B0604030504040204" pitchFamily="34" charset="-120"/>
              </a:rPr>
              <a:t>參與及自我實現之機會</a:t>
            </a:r>
            <a:endParaRPr lang="en-US" dirty="0">
              <a:solidFill>
                <a:srgbClr val="C00000"/>
              </a:solidFill>
              <a:latin typeface="微軟正黑體" panose="020B0604030504040204" pitchFamily="34" charset="-120"/>
              <a:ea typeface="微軟正黑體" panose="020B0604030504040204" pitchFamily="34" charset="-120"/>
            </a:endParaRPr>
          </a:p>
        </p:txBody>
      </p:sp>
      <p:sp>
        <p:nvSpPr>
          <p:cNvPr id="65" name="投影片編號版面配置區 2"/>
          <p:cNvSpPr>
            <a:spLocks noGrp="1"/>
          </p:cNvSpPr>
          <p:nvPr>
            <p:ph type="sldNum" sz="quarter" idx="12"/>
          </p:nvPr>
        </p:nvSpPr>
        <p:spPr>
          <a:xfrm>
            <a:off x="7086600" y="6483937"/>
            <a:ext cx="2057400" cy="365125"/>
          </a:xfrm>
        </p:spPr>
        <p:txBody>
          <a:bodyPr/>
          <a:lstStyle/>
          <a:p>
            <a:r>
              <a:rPr lang="en-US" altLang="zh-TW" dirty="0"/>
              <a:t>7</a:t>
            </a:r>
            <a:endParaRPr lang="zh-TW" altLang="en-US" dirty="0"/>
          </a:p>
        </p:txBody>
      </p:sp>
    </p:spTree>
    <p:extLst>
      <p:ext uri="{BB962C8B-B14F-4D97-AF65-F5344CB8AC3E}">
        <p14:creationId xmlns:p14="http://schemas.microsoft.com/office/powerpoint/2010/main" val="1940953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8597" y="0"/>
            <a:ext cx="8266774" cy="798250"/>
          </a:xfrm>
        </p:spPr>
        <p:txBody>
          <a:bodyPr/>
          <a:lstStyle/>
          <a:p>
            <a:r>
              <a:rPr lang="zh-TW" altLang="en-US" dirty="0" smtClean="0"/>
              <a:t>建議執行實驗計畫團隊</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8</a:t>
            </a:fld>
            <a:endParaRPr lang="zh-TW" altLang="en-US" dirty="0"/>
          </a:p>
        </p:txBody>
      </p:sp>
      <p:grpSp>
        <p:nvGrpSpPr>
          <p:cNvPr id="18" name="群組 17"/>
          <p:cNvGrpSpPr/>
          <p:nvPr/>
        </p:nvGrpSpPr>
        <p:grpSpPr>
          <a:xfrm>
            <a:off x="94738" y="2092961"/>
            <a:ext cx="8840078" cy="4705936"/>
            <a:chOff x="104898" y="1168400"/>
            <a:chExt cx="8840078" cy="5315537"/>
          </a:xfrm>
        </p:grpSpPr>
        <p:grpSp>
          <p:nvGrpSpPr>
            <p:cNvPr id="6" name="Group 2"/>
            <p:cNvGrpSpPr>
              <a:grpSpLocks/>
            </p:cNvGrpSpPr>
            <p:nvPr/>
          </p:nvGrpSpPr>
          <p:grpSpPr bwMode="auto">
            <a:xfrm>
              <a:off x="104898" y="1168400"/>
              <a:ext cx="8840078" cy="5315537"/>
              <a:chOff x="667" y="878"/>
              <a:chExt cx="4792" cy="2885"/>
            </a:xfrm>
          </p:grpSpPr>
          <p:sp>
            <p:nvSpPr>
              <p:cNvPr id="7" name="AutoShape 3"/>
              <p:cNvSpPr>
                <a:spLocks noChangeArrowheads="1"/>
              </p:cNvSpPr>
              <p:nvPr/>
            </p:nvSpPr>
            <p:spPr bwMode="gray">
              <a:xfrm>
                <a:off x="667" y="1417"/>
                <a:ext cx="1216" cy="1701"/>
              </a:xfrm>
              <a:prstGeom prst="chevron">
                <a:avLst>
                  <a:gd name="adj" fmla="val 16037"/>
                </a:avLst>
              </a:prstGeom>
              <a:solidFill>
                <a:srgbClr val="6399AB"/>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總計畫主持人</a:t>
                </a:r>
                <a:r>
                  <a:rPr lang="en-US" altLang="zh-TW" sz="1800" b="0" dirty="0" smtClean="0">
                    <a:latin typeface="Arial" panose="020B0604020202020204" pitchFamily="34" charset="0"/>
                    <a:ea typeface="新細明體" panose="02020500000000000000" pitchFamily="18" charset="-120"/>
                  </a:rPr>
                  <a:t>-</a:t>
                </a:r>
                <a:r>
                  <a:rPr lang="zh-TW" altLang="en-US" sz="1800" b="0" dirty="0">
                    <a:latin typeface="Arial" panose="020B0604020202020204" pitchFamily="34" charset="0"/>
                    <a:ea typeface="新細明體" panose="02020500000000000000" pitchFamily="18" charset="-120"/>
                  </a:rPr>
                  <a:t>臺灣科技大學設計系唐玄輝教授</a:t>
                </a:r>
              </a:p>
            </p:txBody>
          </p:sp>
          <p:grpSp>
            <p:nvGrpSpPr>
              <p:cNvPr id="8" name="Group 4"/>
              <p:cNvGrpSpPr>
                <a:grpSpLocks/>
              </p:cNvGrpSpPr>
              <p:nvPr/>
            </p:nvGrpSpPr>
            <p:grpSpPr bwMode="auto">
              <a:xfrm>
                <a:off x="1920" y="878"/>
                <a:ext cx="3539" cy="877"/>
                <a:chOff x="1920" y="878"/>
                <a:chExt cx="3539" cy="877"/>
              </a:xfrm>
            </p:grpSpPr>
            <p:sp>
              <p:nvSpPr>
                <p:cNvPr id="13" name="Rectangle 5"/>
                <p:cNvSpPr>
                  <a:spLocks noChangeArrowheads="1"/>
                </p:cNvSpPr>
                <p:nvPr/>
              </p:nvSpPr>
              <p:spPr bwMode="gray">
                <a:xfrm>
                  <a:off x="1920" y="878"/>
                  <a:ext cx="995" cy="877"/>
                </a:xfrm>
                <a:prstGeom prst="rect">
                  <a:avLst/>
                </a:prstGeom>
                <a:solidFill>
                  <a:srgbClr val="B1A35D"/>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子計畫一主持人</a:t>
                  </a:r>
                  <a:endParaRPr lang="en-US" altLang="zh-TW" sz="1800" b="0" dirty="0" smtClean="0">
                    <a:latin typeface="Arial" panose="020B0604020202020204" pitchFamily="34" charset="0"/>
                    <a:ea typeface="新細明體" panose="02020500000000000000" pitchFamily="18" charset="-120"/>
                  </a:endParaRPr>
                </a:p>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（同總計畫主持人）</a:t>
                  </a:r>
                  <a:endParaRPr lang="zh-TW" altLang="en-US" sz="1800" b="0" dirty="0">
                    <a:latin typeface="Arial" panose="020B0604020202020204" pitchFamily="34" charset="0"/>
                    <a:ea typeface="新細明體" panose="02020500000000000000" pitchFamily="18" charset="-120"/>
                  </a:endParaRPr>
                </a:p>
              </p:txBody>
            </p:sp>
            <p:sp>
              <p:nvSpPr>
                <p:cNvPr id="14" name="Rectangle 6"/>
                <p:cNvSpPr>
                  <a:spLocks noChangeArrowheads="1"/>
                </p:cNvSpPr>
                <p:nvPr/>
              </p:nvSpPr>
              <p:spPr bwMode="auto">
                <a:xfrm>
                  <a:off x="2997" y="887"/>
                  <a:ext cx="2462" cy="850"/>
                </a:xfrm>
                <a:prstGeom prst="rect">
                  <a:avLst/>
                </a:prstGeom>
                <a:solidFill>
                  <a:schemeClr val="bg1"/>
                </a:solidFill>
                <a:ln w="38100">
                  <a:solidFill>
                    <a:srgbClr val="B1A35D"/>
                  </a:solidFill>
                  <a:miter lim="800000"/>
                  <a:headEnd/>
                  <a:tailEnd/>
                </a:ln>
              </p:spPr>
              <p:txBody>
                <a:bodyPr wrap="none" anchor="ct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b="0">
                    <a:latin typeface="Arial" panose="020B0604020202020204" pitchFamily="34" charset="0"/>
                    <a:ea typeface="新細明體" panose="02020500000000000000" pitchFamily="18" charset="-120"/>
                  </a:endParaRPr>
                </a:p>
              </p:txBody>
            </p:sp>
          </p:grpSp>
          <p:sp>
            <p:nvSpPr>
              <p:cNvPr id="9" name="Rectangle 7"/>
              <p:cNvSpPr>
                <a:spLocks noChangeArrowheads="1"/>
              </p:cNvSpPr>
              <p:nvPr/>
            </p:nvSpPr>
            <p:spPr bwMode="gray">
              <a:xfrm>
                <a:off x="1920" y="1888"/>
                <a:ext cx="995" cy="877"/>
              </a:xfrm>
              <a:prstGeom prst="rect">
                <a:avLst/>
              </a:prstGeom>
              <a:solidFill>
                <a:srgbClr val="E0AD1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None/>
                </a:pPr>
                <a:r>
                  <a:rPr lang="zh-TW" altLang="en-US" sz="1800" b="0" dirty="0" smtClean="0">
                    <a:latin typeface="Arial" panose="020B0604020202020204" pitchFamily="34" charset="0"/>
                    <a:ea typeface="新細明體" panose="02020500000000000000" pitchFamily="18" charset="-120"/>
                  </a:rPr>
                  <a:t>子計畫二主持人</a:t>
                </a:r>
                <a:r>
                  <a:rPr lang="en-US" altLang="zh-TW" sz="1800" b="0" dirty="0" smtClean="0">
                    <a:latin typeface="Arial" panose="020B0604020202020204" pitchFamily="34" charset="0"/>
                    <a:ea typeface="新細明體" panose="02020500000000000000" pitchFamily="18" charset="-120"/>
                  </a:rPr>
                  <a:t>-</a:t>
                </a:r>
                <a:r>
                  <a:rPr lang="zh-TW" altLang="en-US" sz="1800" b="0" dirty="0">
                    <a:latin typeface="Arial" panose="020B0604020202020204" pitchFamily="34" charset="0"/>
                    <a:ea typeface="新細明體" panose="02020500000000000000" pitchFamily="18" charset="-120"/>
                  </a:rPr>
                  <a:t>臺灣科技大學設計</a:t>
                </a:r>
                <a:r>
                  <a:rPr lang="zh-TW" altLang="en-US" sz="1800" b="0" dirty="0" smtClean="0">
                    <a:latin typeface="Arial" panose="020B0604020202020204" pitchFamily="34" charset="0"/>
                    <a:ea typeface="新細明體" panose="02020500000000000000" pitchFamily="18" charset="-120"/>
                  </a:rPr>
                  <a:t>系余能豪助理教授</a:t>
                </a:r>
                <a:endParaRPr lang="zh-TW" altLang="en-US" sz="1800" b="0" dirty="0">
                  <a:latin typeface="Arial" panose="020B0604020202020204" pitchFamily="34" charset="0"/>
                  <a:ea typeface="新細明體" panose="02020500000000000000" pitchFamily="18" charset="-120"/>
                </a:endParaRPr>
              </a:p>
              <a:p>
                <a:pPr eaLnBrk="1" hangingPunct="1">
                  <a:spcBef>
                    <a:spcPct val="0"/>
                  </a:spcBef>
                  <a:buFontTx/>
                  <a:buNone/>
                </a:pPr>
                <a:endParaRPr lang="zh-TW" altLang="en-US" sz="1800" b="0" dirty="0">
                  <a:latin typeface="Arial" panose="020B0604020202020204" pitchFamily="34" charset="0"/>
                  <a:ea typeface="新細明體" panose="02020500000000000000" pitchFamily="18" charset="-120"/>
                </a:endParaRPr>
              </a:p>
            </p:txBody>
          </p:sp>
          <p:sp>
            <p:nvSpPr>
              <p:cNvPr id="10" name="Rectangle 8"/>
              <p:cNvSpPr>
                <a:spLocks noChangeArrowheads="1"/>
              </p:cNvSpPr>
              <p:nvPr/>
            </p:nvSpPr>
            <p:spPr bwMode="auto">
              <a:xfrm>
                <a:off x="2997" y="1897"/>
                <a:ext cx="2462" cy="850"/>
              </a:xfrm>
              <a:prstGeom prst="rect">
                <a:avLst/>
              </a:prstGeom>
              <a:solidFill>
                <a:schemeClr val="bg1"/>
              </a:solidFill>
              <a:ln w="38100">
                <a:solidFill>
                  <a:srgbClr val="E0AD12"/>
                </a:solidFill>
                <a:miter lim="800000"/>
                <a:headEnd/>
                <a:tailEnd/>
              </a:ln>
            </p:spPr>
            <p:txBody>
              <a:bodyPr wrap="none" anchor="ct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b="0">
                  <a:latin typeface="Arial" panose="020B0604020202020204" pitchFamily="34" charset="0"/>
                  <a:ea typeface="新細明體" panose="02020500000000000000" pitchFamily="18" charset="-120"/>
                </a:endParaRPr>
              </a:p>
            </p:txBody>
          </p:sp>
          <p:sp>
            <p:nvSpPr>
              <p:cNvPr id="11" name="Rectangle 9"/>
              <p:cNvSpPr>
                <a:spLocks noChangeArrowheads="1"/>
              </p:cNvSpPr>
              <p:nvPr/>
            </p:nvSpPr>
            <p:spPr bwMode="gray">
              <a:xfrm>
                <a:off x="1920" y="2886"/>
                <a:ext cx="995" cy="877"/>
              </a:xfrm>
              <a:prstGeom prst="rect">
                <a:avLst/>
              </a:prstGeom>
              <a:solidFill>
                <a:srgbClr val="A1A646"/>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子計畫三主持人</a:t>
                </a:r>
                <a:r>
                  <a:rPr lang="en-US" altLang="zh-TW" sz="1800" b="0" dirty="0" smtClean="0">
                    <a:latin typeface="Arial" panose="020B0604020202020204" pitchFamily="34" charset="0"/>
                    <a:ea typeface="新細明體" panose="02020500000000000000" pitchFamily="18" charset="-120"/>
                  </a:rPr>
                  <a:t>-</a:t>
                </a:r>
              </a:p>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交通大學資訊工程系張永儒助理教授</a:t>
                </a:r>
                <a:endParaRPr lang="en-US" altLang="zh-TW" sz="1800" b="0" dirty="0" smtClean="0">
                  <a:latin typeface="Arial" panose="020B0604020202020204" pitchFamily="34" charset="0"/>
                  <a:ea typeface="新細明體" panose="02020500000000000000" pitchFamily="18" charset="-120"/>
                </a:endParaRPr>
              </a:p>
              <a:p>
                <a:pPr eaLnBrk="1" hangingPunct="1">
                  <a:spcBef>
                    <a:spcPct val="0"/>
                  </a:spcBef>
                  <a:buFontTx/>
                  <a:buNone/>
                </a:pPr>
                <a:endParaRPr lang="zh-TW" altLang="en-US" sz="1800" b="0" dirty="0">
                  <a:latin typeface="Arial" panose="020B0604020202020204" pitchFamily="34" charset="0"/>
                  <a:ea typeface="新細明體" panose="02020500000000000000" pitchFamily="18" charset="-120"/>
                </a:endParaRPr>
              </a:p>
            </p:txBody>
          </p:sp>
          <p:sp>
            <p:nvSpPr>
              <p:cNvPr id="12" name="Rectangle 10"/>
              <p:cNvSpPr>
                <a:spLocks noChangeArrowheads="1"/>
              </p:cNvSpPr>
              <p:nvPr/>
            </p:nvSpPr>
            <p:spPr bwMode="auto">
              <a:xfrm>
                <a:off x="2997" y="2895"/>
                <a:ext cx="2462" cy="850"/>
              </a:xfrm>
              <a:prstGeom prst="rect">
                <a:avLst/>
              </a:prstGeom>
              <a:solidFill>
                <a:schemeClr val="bg1"/>
              </a:solidFill>
              <a:ln w="38100">
                <a:solidFill>
                  <a:srgbClr val="A1A646"/>
                </a:solidFill>
                <a:miter lim="800000"/>
                <a:headEnd/>
                <a:tailEnd/>
              </a:ln>
            </p:spPr>
            <p:txBody>
              <a:bodyPr wrap="none" anchor="ct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b="0">
                  <a:latin typeface="Arial" panose="020B0604020202020204" pitchFamily="34" charset="0"/>
                  <a:ea typeface="新細明體" panose="02020500000000000000" pitchFamily="18" charset="-120"/>
                </a:endParaRPr>
              </a:p>
            </p:txBody>
          </p:sp>
        </p:grpSp>
        <p:sp>
          <p:nvSpPr>
            <p:cNvPr id="15" name="矩形 14"/>
            <p:cNvSpPr/>
            <p:nvPr/>
          </p:nvSpPr>
          <p:spPr>
            <a:xfrm>
              <a:off x="4431984" y="1260346"/>
              <a:ext cx="4512992" cy="1323439"/>
            </a:xfrm>
            <a:prstGeom prst="rect">
              <a:avLst/>
            </a:prstGeom>
          </p:spPr>
          <p:txBody>
            <a:bodyPr wrap="square">
              <a:spAutoFit/>
            </a:bodyPr>
            <a:lstStyle/>
            <a:p>
              <a:r>
                <a:rPr lang="en-US" altLang="zh-TW" sz="1600" dirty="0" smtClean="0">
                  <a:latin typeface="微軟正黑體" panose="020B0604030504040204" pitchFamily="34" charset="-120"/>
                  <a:ea typeface="微軟正黑體" panose="020B0604030504040204" pitchFamily="34" charset="-120"/>
                </a:rPr>
                <a:t>DITLDESIGN</a:t>
              </a:r>
              <a:r>
                <a:rPr lang="zh-TW" altLang="en-US" sz="1600" dirty="0">
                  <a:latin typeface="微軟正黑體" panose="020B0604030504040204" pitchFamily="34" charset="-120"/>
                  <a:ea typeface="微軟正黑體" panose="020B0604030504040204" pitchFamily="34" charset="-120"/>
                </a:rPr>
                <a:t>總監、</a:t>
              </a:r>
              <a:r>
                <a:rPr lang="en-US" altLang="zh-TW" sz="1600" dirty="0">
                  <a:latin typeface="微軟正黑體" panose="020B0604030504040204" pitchFamily="34" charset="-120"/>
                  <a:ea typeface="微軟正黑體" panose="020B0604030504040204" pitchFamily="34" charset="-120"/>
                </a:rPr>
                <a:t>UXPA China</a:t>
              </a:r>
              <a:r>
                <a:rPr lang="zh-TW" altLang="en-US" sz="1600" dirty="0">
                  <a:latin typeface="微軟正黑體" panose="020B0604030504040204" pitchFamily="34" charset="-120"/>
                  <a:ea typeface="微軟正黑體" panose="020B0604030504040204" pitchFamily="34" charset="-120"/>
                </a:rPr>
                <a:t>理事、台灣</a:t>
              </a:r>
              <a:r>
                <a:rPr lang="en-US" altLang="zh-TW" sz="1600" dirty="0" err="1">
                  <a:latin typeface="微軟正黑體" panose="020B0604030504040204" pitchFamily="34" charset="-120"/>
                  <a:ea typeface="微軟正黑體" panose="020B0604030504040204" pitchFamily="34" charset="-120"/>
                </a:rPr>
                <a:t>UiGathering</a:t>
              </a:r>
              <a:r>
                <a:rPr lang="zh-TW" altLang="en-US" sz="1600" dirty="0">
                  <a:latin typeface="微軟正黑體" panose="020B0604030504040204" pitchFamily="34" charset="-120"/>
                  <a:ea typeface="微軟正黑體" panose="020B0604030504040204" pitchFamily="34" charset="-120"/>
                </a:rPr>
                <a:t>理事，博士畢業於雪梨大學建築學院設計運算與認知中心，專注於用戶體驗服務設計創新與研究</a:t>
              </a:r>
              <a:r>
                <a:rPr lang="zh-TW" altLang="en-US" sz="1600" dirty="0" smtClean="0">
                  <a:latin typeface="微軟正黑體" panose="020B0604030504040204" pitchFamily="34" charset="-120"/>
                  <a:ea typeface="微軟正黑體" panose="020B0604030504040204" pitchFamily="34" charset="-120"/>
                </a:rPr>
                <a:t>。指導</a:t>
              </a:r>
              <a:r>
                <a:rPr lang="zh-TW" altLang="en-US" sz="1600" dirty="0">
                  <a:latin typeface="微軟正黑體" panose="020B0604030504040204" pitchFamily="34" charset="-120"/>
                  <a:ea typeface="微軟正黑體" panose="020B0604030504040204" pitchFamily="34" charset="-120"/>
                </a:rPr>
                <a:t>設計案獲得</a:t>
              </a:r>
              <a:r>
                <a:rPr lang="en-US" altLang="zh-TW" sz="1600" dirty="0">
                  <a:latin typeface="微軟正黑體" panose="020B0604030504040204" pitchFamily="34" charset="-120"/>
                  <a:ea typeface="微軟正黑體" panose="020B0604030504040204" pitchFamily="34" charset="-120"/>
                </a:rPr>
                <a:t>20</a:t>
              </a:r>
              <a:r>
                <a:rPr lang="zh-TW" altLang="en-US" sz="1600" dirty="0">
                  <a:latin typeface="微軟正黑體" panose="020B0604030504040204" pitchFamily="34" charset="-120"/>
                  <a:ea typeface="微軟正黑體" panose="020B0604030504040204" pitchFamily="34" charset="-120"/>
                </a:rPr>
                <a:t>多項國際設計</a:t>
              </a:r>
              <a:r>
                <a:rPr lang="zh-TW" altLang="en-US" sz="1600" dirty="0" smtClean="0">
                  <a:latin typeface="微軟正黑體" panose="020B0604030504040204" pitchFamily="34" charset="-120"/>
                  <a:ea typeface="微軟正黑體" panose="020B0604030504040204" pitchFamily="34" charset="-120"/>
                </a:rPr>
                <a:t>大獎</a:t>
              </a:r>
              <a:r>
                <a:rPr lang="en-US" altLang="zh-TW" sz="1600" dirty="0" smtClean="0">
                  <a:latin typeface="微軟正黑體" panose="020B0604030504040204" pitchFamily="34" charset="-120"/>
                  <a:ea typeface="微軟正黑體" panose="020B0604030504040204" pitchFamily="34" charset="-120"/>
                </a:rPr>
                <a:t> </a:t>
              </a:r>
              <a:r>
                <a:rPr lang="zh-TW" altLang="en-US"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
          <p:nvSpPr>
            <p:cNvPr id="16" name="矩形 15"/>
            <p:cNvSpPr/>
            <p:nvPr/>
          </p:nvSpPr>
          <p:spPr>
            <a:xfrm>
              <a:off x="4431985" y="3050681"/>
              <a:ext cx="4512991" cy="1463849"/>
            </a:xfrm>
            <a:prstGeom prst="rect">
              <a:avLst/>
            </a:prstGeom>
          </p:spPr>
          <p:txBody>
            <a:bodyPr wrap="square">
              <a:spAutoFit/>
            </a:bodyPr>
            <a:lstStyle/>
            <a:p>
              <a:r>
                <a:rPr lang="zh-TW" altLang="en-US" sz="1600" dirty="0" smtClean="0">
                  <a:latin typeface="微軟正黑體" panose="020B0604030504040204" pitchFamily="34" charset="-120"/>
                  <a:ea typeface="微軟正黑體" panose="020B0604030504040204" pitchFamily="34" charset="-120"/>
                </a:rPr>
                <a:t>台灣人</a:t>
              </a:r>
              <a:r>
                <a:rPr lang="zh-TW" altLang="en-US" sz="1600" dirty="0">
                  <a:latin typeface="微軟正黑體" panose="020B0604030504040204" pitchFamily="34" charset="-120"/>
                  <a:ea typeface="微軟正黑體" panose="020B0604030504040204" pitchFamily="34" charset="-120"/>
                </a:rPr>
                <a:t>機互動學會理事。曾任國立政治大學資科系助理教授、政大教學發展中心數位學習組組長、政大</a:t>
              </a:r>
              <a:r>
                <a:rPr lang="en-US" altLang="zh-TW" sz="1600" dirty="0">
                  <a:latin typeface="微軟正黑體" panose="020B0604030504040204" pitchFamily="34" charset="-120"/>
                  <a:ea typeface="微軟正黑體" panose="020B0604030504040204" pitchFamily="34" charset="-120"/>
                </a:rPr>
                <a:t>MOOCS</a:t>
              </a:r>
              <a:r>
                <a:rPr lang="zh-TW" altLang="en-US" sz="1600" dirty="0">
                  <a:latin typeface="微軟正黑體" panose="020B0604030504040204" pitchFamily="34" charset="-120"/>
                  <a:ea typeface="微軟正黑體" panose="020B0604030504040204" pitchFamily="34" charset="-120"/>
                </a:rPr>
                <a:t>平台執行長、台灣</a:t>
              </a:r>
              <a:r>
                <a:rPr lang="en-US" altLang="zh-TW" sz="1600" dirty="0" err="1">
                  <a:latin typeface="微軟正黑體" panose="020B0604030504040204" pitchFamily="34" charset="-120"/>
                  <a:ea typeface="微軟正黑體" panose="020B0604030504040204" pitchFamily="34" charset="-120"/>
                </a:rPr>
                <a:t>UiGathering</a:t>
              </a:r>
              <a:r>
                <a:rPr lang="zh-TW" altLang="en-US" sz="1600" dirty="0">
                  <a:latin typeface="微軟正黑體" panose="020B0604030504040204" pitchFamily="34" charset="-120"/>
                  <a:ea typeface="微軟正黑體" panose="020B0604030504040204" pitchFamily="34" charset="-120"/>
                </a:rPr>
                <a:t>理事。博士畢業於國立臺灣大學資訊網路與多媒體研究所，研究領域為人機互動及使用者經驗設計</a:t>
              </a:r>
              <a:r>
                <a:rPr lang="zh-TW" altLang="en-US"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
          <p:nvSpPr>
            <p:cNvPr id="17" name="矩形 16"/>
            <p:cNvSpPr/>
            <p:nvPr/>
          </p:nvSpPr>
          <p:spPr>
            <a:xfrm>
              <a:off x="4372976" y="4868087"/>
              <a:ext cx="4572000" cy="1077218"/>
            </a:xfrm>
            <a:prstGeom prst="rect">
              <a:avLst/>
            </a:prstGeom>
          </p:spPr>
          <p:txBody>
            <a:bodyPr>
              <a:spAutoFit/>
            </a:bodyPr>
            <a:lstStyle/>
            <a:p>
              <a:r>
                <a:rPr lang="zh-TW" altLang="en-US" sz="1600" dirty="0">
                  <a:latin typeface="微軟正黑體" panose="020B0604030504040204" pitchFamily="34" charset="-120"/>
                  <a:ea typeface="微軟正黑體" panose="020B0604030504040204" pitchFamily="34" charset="-120"/>
                </a:rPr>
                <a:t>交通大學人機互動小組副召集人、台灣人機互動學會理事、第一屆財團法人聯發科「青年講座教授」獎。博士畢業於密西根大學資訊學院，研究領域為人機互動及普及計算領域</a:t>
              </a:r>
              <a:r>
                <a:rPr lang="zh-TW" altLang="en-US"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grpSp>
      <p:sp>
        <p:nvSpPr>
          <p:cNvPr id="19" name="矩形 18"/>
          <p:cNvSpPr/>
          <p:nvPr/>
        </p:nvSpPr>
        <p:spPr>
          <a:xfrm>
            <a:off x="94738" y="995623"/>
            <a:ext cx="9144000" cy="1077218"/>
          </a:xfrm>
          <a:prstGeom prst="rect">
            <a:avLst/>
          </a:prstGeom>
        </p:spPr>
        <p:txBody>
          <a:bodyPr wrap="square">
            <a:spAutoFit/>
          </a:bodyPr>
          <a:lstStyle/>
          <a:p>
            <a:pPr marL="285750" indent="-285750">
              <a:buFont typeface="Wingdings" panose="05000000000000000000" pitchFamily="2" charset="2"/>
              <a:buChar char="n"/>
            </a:pPr>
            <a:r>
              <a:rPr lang="zh-TW" altLang="en-US" sz="1600" b="1" dirty="0" smtClean="0">
                <a:latin typeface="微軟正黑體" panose="020B0604030504040204" pitchFamily="34" charset="-120"/>
                <a:ea typeface="微軟正黑體" panose="020B0604030504040204" pitchFamily="34" charset="-120"/>
              </a:rPr>
              <a:t>特色</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跨領域合作經驗、發展視障者相關輔助科技研究能量豐沛：</a:t>
            </a:r>
          </a:p>
          <a:p>
            <a:r>
              <a:rPr lang="zh-TW" altLang="en-US" sz="1600" dirty="0">
                <a:latin typeface="微軟正黑體" panose="020B0604030504040204" pitchFamily="34" charset="-120"/>
                <a:ea typeface="微軟正黑體" panose="020B0604030504040204" pitchFamily="34" charset="-120"/>
              </a:rPr>
              <a:t>總計畫及子計畫主持人除具科技部研究計畫執行經驗外，近年來亦積極投入跨領域合作計畫、發展身心障礙輔助科技研究（參</a:t>
            </a:r>
            <a:r>
              <a:rPr lang="zh-TW" altLang="en-US" sz="1600" dirty="0" smtClean="0">
                <a:latin typeface="微軟正黑體" panose="020B0604030504040204" pitchFamily="34" charset="-120"/>
                <a:ea typeface="微軟正黑體" panose="020B0604030504040204" pitchFamily="34" charset="-120"/>
              </a:rPr>
              <a:t>下頁）</a:t>
            </a:r>
            <a:r>
              <a:rPr lang="zh-TW" altLang="en-US" sz="1600" dirty="0">
                <a:latin typeface="微軟正黑體" panose="020B0604030504040204" pitchFamily="34" charset="-120"/>
                <a:ea typeface="微軟正黑體" panose="020B0604030504040204" pitchFamily="34" charset="-120"/>
              </a:rPr>
              <a:t>，且</a:t>
            </a:r>
            <a:r>
              <a:rPr lang="zh-TW" altLang="en-US" sz="1600" b="1" dirty="0">
                <a:solidFill>
                  <a:srgbClr val="C00000"/>
                </a:solidFill>
                <a:latin typeface="微軟正黑體" panose="020B0604030504040204" pitchFamily="34" charset="-120"/>
                <a:ea typeface="微軟正黑體" panose="020B0604030504040204" pitchFamily="34" charset="-120"/>
              </a:rPr>
              <a:t>針對視障者設計專屬聲音記錄及行路導航</a:t>
            </a:r>
            <a:r>
              <a:rPr lang="en-US" altLang="zh-TW" sz="1600" b="1" dirty="0">
                <a:solidFill>
                  <a:srgbClr val="C00000"/>
                </a:solidFill>
                <a:latin typeface="微軟正黑體" panose="020B0604030504040204" pitchFamily="34" charset="-120"/>
                <a:ea typeface="微軟正黑體" panose="020B0604030504040204" pitchFamily="34" charset="-120"/>
              </a:rPr>
              <a:t>App</a:t>
            </a:r>
            <a:r>
              <a:rPr lang="zh-TW" altLang="en-US" sz="1600" b="1" dirty="0">
                <a:solidFill>
                  <a:srgbClr val="C00000"/>
                </a:solidFill>
                <a:latin typeface="微軟正黑體" panose="020B0604030504040204" pitchFamily="34" charset="-120"/>
                <a:ea typeface="微軟正黑體" panose="020B0604030504040204" pitchFamily="34" charset="-120"/>
              </a:rPr>
              <a:t>更榮獲</a:t>
            </a:r>
            <a:r>
              <a:rPr lang="en-US" altLang="zh-TW" sz="1600" b="1" dirty="0">
                <a:solidFill>
                  <a:srgbClr val="C00000"/>
                </a:solidFill>
                <a:latin typeface="微軟正黑體" panose="020B0604030504040204" pitchFamily="34" charset="-120"/>
                <a:ea typeface="微軟正黑體" panose="020B0604030504040204" pitchFamily="34" charset="-120"/>
              </a:rPr>
              <a:t>Red Dot Communication Design Best of Best &amp; Junior Prize</a:t>
            </a:r>
            <a:r>
              <a:rPr lang="zh-TW" altLang="en-US" sz="1600" b="1" dirty="0">
                <a:solidFill>
                  <a:srgbClr val="C00000"/>
                </a:solidFill>
                <a:latin typeface="微軟正黑體" panose="020B0604030504040204" pitchFamily="34" charset="-120"/>
                <a:ea typeface="微軟正黑體" panose="020B0604030504040204" pitchFamily="34" charset="-120"/>
              </a:rPr>
              <a:t>、</a:t>
            </a:r>
            <a:r>
              <a:rPr lang="en-US" altLang="zh-TW" sz="1600" b="1" dirty="0">
                <a:solidFill>
                  <a:srgbClr val="C00000"/>
                </a:solidFill>
                <a:latin typeface="微軟正黑體" panose="020B0604030504040204" pitchFamily="34" charset="-120"/>
                <a:ea typeface="微軟正黑體" panose="020B0604030504040204" pitchFamily="34" charset="-120"/>
              </a:rPr>
              <a:t>CHI SDC Golden Award</a:t>
            </a:r>
            <a:r>
              <a:rPr lang="zh-TW" altLang="en-US" sz="1600" b="1" dirty="0">
                <a:solidFill>
                  <a:srgbClr val="C00000"/>
                </a:solidFill>
                <a:latin typeface="微軟正黑體" panose="020B0604030504040204" pitchFamily="34" charset="-120"/>
                <a:ea typeface="微軟正黑體" panose="020B0604030504040204" pitchFamily="34" charset="-120"/>
              </a:rPr>
              <a:t>等國際重要獎項</a:t>
            </a:r>
            <a:r>
              <a:rPr lang="zh-TW" altLang="en-US" sz="16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160011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9</a:t>
            </a:fld>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321688908"/>
              </p:ext>
            </p:extLst>
          </p:nvPr>
        </p:nvGraphicFramePr>
        <p:xfrm>
          <a:off x="241300" y="1148852"/>
          <a:ext cx="8763001" cy="5335085"/>
        </p:xfrm>
        <a:graphic>
          <a:graphicData uri="http://schemas.openxmlformats.org/drawingml/2006/table">
            <a:tbl>
              <a:tblPr>
                <a:tableStyleId>{5C22544A-7EE6-4342-B048-85BDC9FD1C3A}</a:tableStyleId>
              </a:tblPr>
              <a:tblGrid>
                <a:gridCol w="1856878"/>
                <a:gridCol w="953019"/>
                <a:gridCol w="1044404"/>
                <a:gridCol w="2467405"/>
                <a:gridCol w="1135790"/>
                <a:gridCol w="1305505"/>
              </a:tblGrid>
              <a:tr h="496720">
                <a:tc>
                  <a:txBody>
                    <a:bodyPr/>
                    <a:lstStyle/>
                    <a:p>
                      <a:pPr algn="ctr" rtl="0" fontAlgn="t">
                        <a:spcBef>
                          <a:spcPts val="0"/>
                        </a:spcBef>
                        <a:spcAft>
                          <a:spcPts val="0"/>
                        </a:spcAft>
                      </a:pPr>
                      <a:r>
                        <a:rPr lang="zh-TW" altLang="en-US" sz="1600" b="1" u="none" strike="noStrike" dirty="0" smtClean="0">
                          <a:effectLst/>
                          <a:latin typeface="微軟正黑體" panose="020B0604030504040204" pitchFamily="34" charset="-120"/>
                          <a:ea typeface="微軟正黑體" panose="020B0604030504040204" pitchFamily="34" charset="-120"/>
                          <a:cs typeface="Times New Roman" panose="02020603050405020304" pitchFamily="18" charset="0"/>
                        </a:rPr>
                        <a:t>計畫名稱</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600" b="1" dirty="0" smtClean="0">
                          <a:effectLst/>
                          <a:latin typeface="微軟正黑體" panose="020B0604030504040204" pitchFamily="34" charset="-120"/>
                          <a:ea typeface="微軟正黑體" panose="020B0604030504040204" pitchFamily="34" charset="-120"/>
                          <a:cs typeface="Times New Roman" panose="02020603050405020304" pitchFamily="18" charset="0"/>
                        </a:rPr>
                        <a:t>主管機關</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TW" altLang="en-US" sz="1600" b="1" dirty="0" smtClean="0">
                          <a:effectLst/>
                          <a:latin typeface="微軟正黑體" panose="020B0604030504040204" pitchFamily="34" charset="-120"/>
                          <a:ea typeface="微軟正黑體" panose="020B0604030504040204" pitchFamily="34" charset="-120"/>
                          <a:cs typeface="Times New Roman" panose="02020603050405020304" pitchFamily="18" charset="0"/>
                        </a:rPr>
                        <a:t>研究期間</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600" b="1" dirty="0" smtClean="0">
                          <a:effectLst/>
                          <a:latin typeface="微軟正黑體" panose="020B0604030504040204" pitchFamily="34" charset="-120"/>
                          <a:ea typeface="微軟正黑體" panose="020B0604030504040204" pitchFamily="34" charset="-120"/>
                          <a:cs typeface="Times New Roman" panose="02020603050405020304" pitchFamily="18" charset="0"/>
                        </a:rPr>
                        <a:t>研究內容</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600" b="1" u="none" strike="noStrike" dirty="0" smtClean="0">
                          <a:effectLst/>
                          <a:latin typeface="微軟正黑體" panose="020B0604030504040204" pitchFamily="34" charset="-120"/>
                          <a:ea typeface="微軟正黑體" panose="020B0604030504040204" pitchFamily="34" charset="-120"/>
                          <a:cs typeface="Times New Roman" panose="02020603050405020304" pitchFamily="18" charset="0"/>
                        </a:rPr>
                        <a:t>執行機關</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600" b="1" u="none" strike="noStrike" dirty="0" smtClean="0">
                          <a:effectLst/>
                          <a:latin typeface="微軟正黑體" panose="020B0604030504040204" pitchFamily="34" charset="-120"/>
                          <a:ea typeface="微軟正黑體" panose="020B0604030504040204" pitchFamily="34" charset="-120"/>
                          <a:cs typeface="Times New Roman" panose="02020603050405020304" pitchFamily="18" charset="0"/>
                        </a:rPr>
                        <a:t>研究人員</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45883">
                <a:tc>
                  <a:txBody>
                    <a:bodyPr/>
                    <a:lstStyle/>
                    <a:p>
                      <a:pPr indent="0" algn="l" rtl="0" fontAlgn="t">
                        <a:lnSpc>
                          <a:spcPct val="100000"/>
                        </a:lnSpc>
                        <a:spcBef>
                          <a:spcPts val="0"/>
                        </a:spcBef>
                        <a:spcAft>
                          <a:spcPts val="0"/>
                        </a:spcAft>
                      </a:pPr>
                      <a:r>
                        <a:rPr lang="zh-TW" altLang="en-US" sz="1600" b="0" u="none" strike="noStrike"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用戶體驗創新設計之應用研究：以</a:t>
                      </a:r>
                      <a:r>
                        <a:rPr lang="zh-TW" altLang="en-US" sz="1600" b="1" u="sng" strike="noStrike"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弱勢族群科技輔具</a:t>
                      </a:r>
                      <a:r>
                        <a:rPr lang="zh-TW" altLang="en-US" sz="1600" b="0" u="none" strike="noStrike"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為個案</a:t>
                      </a:r>
                      <a:endParaRPr lang="zh-TW" altLang="en-US" sz="1600" b="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科技部</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10308 ~ 10407</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kern="12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透過探索用戶體驗創新設計過程的元素、過程、與內容，提出弱勢族群科技輔具產業應用的施行方式。</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u="none" strike="noStrike"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台科大設計系</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唐玄輝</a:t>
                      </a: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30300">
                <a:tc>
                  <a:txBody>
                    <a:bodyPr/>
                    <a:lstStyle/>
                    <a:p>
                      <a:pPr marL="0" indent="0" algn="l" defTabSz="914400" rtl="0" eaLnBrk="1" fontAlgn="t" latinLnBrk="0" hangingPunct="1">
                        <a:lnSpc>
                          <a:spcPct val="100000"/>
                        </a:lnSpc>
                        <a:spcBef>
                          <a:spcPts val="0"/>
                        </a:spcBef>
                        <a:spcAft>
                          <a:spcPts val="0"/>
                        </a:spcAft>
                      </a:pPr>
                      <a:r>
                        <a:rPr lang="zh-TW" altLang="en-US" sz="1600" b="1" u="sng"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視聽障者</a:t>
                      </a: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可穿戴式行動輔具之研發</a:t>
                      </a: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科技部</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10608 ~ 10707</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針對視聽障同胞，發展專屬視聽障同胞的穿戴輔具，改善其因本身缺陷所造成的生活不便。</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u="none" strike="noStrike"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台科大設計系</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姚智原、阮聖彰、</a:t>
                      </a: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唐玄輝等</a:t>
                      </a:r>
                      <a:endParaRPr lang="zh-TW" altLang="en-US" sz="1600" b="0" kern="12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33616">
                <a:tc>
                  <a:txBody>
                    <a:bodyPr/>
                    <a:lstStyle/>
                    <a:p>
                      <a:pPr marL="0" indent="0" algn="l" defTabSz="914400" rtl="0" eaLnBrk="1" fontAlgn="t" latinLnBrk="0" hangingPunct="1">
                        <a:lnSpc>
                          <a:spcPct val="100000"/>
                        </a:lnSpc>
                        <a:spcBef>
                          <a:spcPts val="0"/>
                        </a:spcBef>
                        <a:spcAft>
                          <a:spcPts val="0"/>
                        </a:spcAft>
                      </a:pP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混合實境之體感及</a:t>
                      </a:r>
                      <a:r>
                        <a:rPr lang="zh-TW" altLang="en-US" sz="1600" b="1" u="sng"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視覺體驗</a:t>
                      </a: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之創新設計與技術研發</a:t>
                      </a:r>
                      <a:r>
                        <a:rPr lang="en-US" altLang="zh-TW"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(II/III)</a:t>
                      </a: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科技部</a:t>
                      </a:r>
                    </a:p>
                    <a:p>
                      <a:pPr indent="0" algn="l" rtl="0" fontAlgn="t">
                        <a:lnSpc>
                          <a:spcPct val="100000"/>
                        </a:lnSpc>
                        <a:spcBef>
                          <a:spcPts val="0"/>
                        </a:spcBef>
                        <a:spcAft>
                          <a:spcPts val="0"/>
                        </a:spcAft>
                      </a:pP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10706 ~ 10805</a:t>
                      </a:r>
                    </a:p>
                    <a:p>
                      <a:pPr indent="0" algn="l" rtl="0" fontAlgn="t">
                        <a:lnSpc>
                          <a:spcPct val="100000"/>
                        </a:lnSpc>
                        <a:spcBef>
                          <a:spcPts val="0"/>
                        </a:spcBef>
                        <a:spcAft>
                          <a:spcPts val="0"/>
                        </a:spcAft>
                      </a:pPr>
                      <a:endPar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10706 ~ 10805</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透過生命科學教育及宇宙冒 險遊戲兩個使用情境，展示研發</a:t>
                      </a: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VR/AR </a:t>
                      </a: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設計流程及技術。並與三種不同業種廠商合作推廣計劃成果與應用。</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台科大設計系</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唐玄輝</a:t>
                      </a:r>
                      <a:r>
                        <a:rPr lang="zh-TW" altLang="en-US" sz="1600" b="0"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、詹力韋等</a:t>
                      </a:r>
                      <a:endParaRPr lang="zh-TW" altLang="en-US" sz="1600" b="0" kern="12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70794">
                <a:tc>
                  <a:txBody>
                    <a:bodyPr/>
                    <a:lstStyle/>
                    <a:p>
                      <a:pPr indent="0" algn="l" rtl="0" fontAlgn="t">
                        <a:lnSpc>
                          <a:spcPct val="100000"/>
                        </a:lnSpc>
                        <a:spcBef>
                          <a:spcPts val="0"/>
                        </a:spcBef>
                        <a:spcAft>
                          <a:spcPts val="0"/>
                        </a:spcAft>
                      </a:pPr>
                      <a:r>
                        <a:rPr lang="zh-TW" altLang="en-US" sz="1600" b="1" u="sng"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應用智慧型手機輔助視障導航</a:t>
                      </a: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之研究</a:t>
                      </a: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科技部</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10309 ~ 10408</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透過迭代原型設計與實際場域測試，產出導航服務引導視障者外出行走、增加環境熟悉與掌握度，讓視障者更自信且獨立地行走於城市中。</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政大資訊科學系、</a:t>
                      </a:r>
                      <a:r>
                        <a:rPr lang="zh-TW" altLang="en-US" sz="1600" b="0" u="none" strike="noStrike"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台科大設計系</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余能豪、唐玄輝</a:t>
                      </a:r>
                    </a:p>
                    <a:p>
                      <a:pPr indent="0" algn="l" rtl="0" fontAlgn="t">
                        <a:lnSpc>
                          <a:spcPct val="100000"/>
                        </a:lnSpc>
                        <a:spcBef>
                          <a:spcPts val="0"/>
                        </a:spcBef>
                        <a:spcAft>
                          <a:spcPts val="0"/>
                        </a:spcAft>
                      </a:pP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標題 1"/>
          <p:cNvSpPr>
            <a:spLocks noGrp="1"/>
          </p:cNvSpPr>
          <p:nvPr>
            <p:ph type="title"/>
          </p:nvPr>
        </p:nvSpPr>
        <p:spPr>
          <a:xfrm>
            <a:off x="0" y="236791"/>
            <a:ext cx="8788891" cy="798250"/>
          </a:xfrm>
        </p:spPr>
        <p:txBody>
          <a:bodyPr>
            <a:normAutofit fontScale="90000"/>
          </a:bodyPr>
          <a:lstStyle/>
          <a:p>
            <a:r>
              <a:rPr lang="zh-TW" altLang="en-US" dirty="0" smtClean="0"/>
              <a:t>建議執行實驗計畫團隊實績</a:t>
            </a:r>
            <a:r>
              <a:rPr lang="en-US" altLang="zh-TW" dirty="0" smtClean="0"/>
              <a:t/>
            </a:r>
            <a:br>
              <a:rPr lang="en-US" altLang="zh-TW" dirty="0" smtClean="0"/>
            </a:br>
            <a:r>
              <a:rPr lang="en-US" altLang="zh-TW" dirty="0" smtClean="0"/>
              <a:t>(</a:t>
            </a:r>
            <a:r>
              <a:rPr lang="zh-TW" altLang="en-US" dirty="0" smtClean="0"/>
              <a:t>科技部計畫</a:t>
            </a:r>
            <a:r>
              <a:rPr lang="en-US" altLang="zh-TW" dirty="0" smtClean="0"/>
              <a:t>-</a:t>
            </a:r>
            <a:r>
              <a:rPr lang="zh-TW" altLang="en-US" dirty="0" smtClean="0"/>
              <a:t>能量的積累）</a:t>
            </a:r>
            <a:endParaRPr lang="zh-TW" altLang="en-US" dirty="0"/>
          </a:p>
        </p:txBody>
      </p:sp>
    </p:spTree>
    <p:extLst>
      <p:ext uri="{BB962C8B-B14F-4D97-AF65-F5344CB8AC3E}">
        <p14:creationId xmlns:p14="http://schemas.microsoft.com/office/powerpoint/2010/main" val="1812538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EK對外簡報範本1_2017">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ost2017">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對外簡報範本1_2019">
  <a:themeElements>
    <a:clrScheme name="IEKConsulting">
      <a:dk1>
        <a:srgbClr val="0C0C0C"/>
      </a:dk1>
      <a:lt1>
        <a:srgbClr val="0B5394"/>
      </a:lt1>
      <a:dk2>
        <a:srgbClr val="FFFFFF"/>
      </a:dk2>
      <a:lt2>
        <a:srgbClr val="FFFFFF"/>
      </a:lt2>
      <a:accent1>
        <a:srgbClr val="59A9F2"/>
      </a:accent1>
      <a:accent2>
        <a:srgbClr val="90C6F6"/>
      </a:accent2>
      <a:accent3>
        <a:srgbClr val="92D050"/>
      </a:accent3>
      <a:accent4>
        <a:srgbClr val="FFC30B"/>
      </a:accent4>
      <a:accent5>
        <a:srgbClr val="A5A5A5"/>
      </a:accent5>
      <a:accent6>
        <a:srgbClr val="7F7F7F"/>
      </a:accent6>
      <a:hlink>
        <a:srgbClr val="0F6FC6"/>
      </a:hlink>
      <a:folHlink>
        <a:srgbClr val="5B36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產科國際所對外簡報範本1_2019.potx" id="{F287E108-39F2-4BF8-87BC-CCBE201A7847}" vid="{2EA5ACD2-EBB1-40EF-AA4D-A482BBB89645}"/>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31635</TotalTime>
  <Words>2291</Words>
  <Application>Microsoft Office PowerPoint</Application>
  <PresentationFormat>如螢幕大小 (4:3)</PresentationFormat>
  <Paragraphs>180</Paragraphs>
  <Slides>11</Slides>
  <Notes>6</Notes>
  <HiddenSlides>0</HiddenSlides>
  <MMClips>0</MMClips>
  <ScaleCrop>false</ScaleCrop>
  <HeadingPairs>
    <vt:vector size="6" baseType="variant">
      <vt:variant>
        <vt:lpstr>使用字型</vt:lpstr>
      </vt:variant>
      <vt:variant>
        <vt:i4>12</vt:i4>
      </vt:variant>
      <vt:variant>
        <vt:lpstr>佈景主題</vt:lpstr>
      </vt:variant>
      <vt:variant>
        <vt:i4>3</vt:i4>
      </vt:variant>
      <vt:variant>
        <vt:lpstr>投影片標題</vt:lpstr>
      </vt:variant>
      <vt:variant>
        <vt:i4>11</vt:i4>
      </vt:variant>
    </vt:vector>
  </HeadingPairs>
  <TitlesOfParts>
    <vt:vector size="26" baseType="lpstr">
      <vt:lpstr>맑은 고딕</vt:lpstr>
      <vt:lpstr>myriad-pro</vt:lpstr>
      <vt:lpstr>微軟正黑體</vt:lpstr>
      <vt:lpstr>微軟正黑體</vt:lpstr>
      <vt:lpstr>新細明體</vt:lpstr>
      <vt:lpstr>標楷體</vt:lpstr>
      <vt:lpstr>Arial</vt:lpstr>
      <vt:lpstr>Calibri</vt:lpstr>
      <vt:lpstr>Eras Bold ITC</vt:lpstr>
      <vt:lpstr>Times New Roman</vt:lpstr>
      <vt:lpstr>Verdana</vt:lpstr>
      <vt:lpstr>Wingdings</vt:lpstr>
      <vt:lpstr>Office 佈景主題</vt:lpstr>
      <vt:lpstr>IEK對外簡報範本1_2017</vt:lpstr>
      <vt:lpstr>對外簡報範本1_2019</vt:lpstr>
      <vt:lpstr> 科技突圍(Breakout)實驗專案 -「身心障礙者友善搭公車 實驗計畫」規劃</vt:lpstr>
      <vt:lpstr>緣起、問題與目標  </vt:lpstr>
      <vt:lpstr> 轉譯釐清的需求</vt:lpstr>
      <vt:lpstr>主要工作規劃(1/2)</vt:lpstr>
      <vt:lpstr>主要工作規劃(2/2)</vt:lpstr>
      <vt:lpstr>定位與區隔</vt:lpstr>
      <vt:lpstr>預期效益</vt:lpstr>
      <vt:lpstr>建議執行實驗計畫團隊</vt:lpstr>
      <vt:lpstr>建議執行實驗計畫團隊實績 (科技部計畫-能量的積累）</vt:lpstr>
      <vt:lpstr>建議執行實驗計畫團隊實績 (視障者相關專案-具體的成果）</vt:lpstr>
      <vt:lpstr>建議執行實驗計畫團隊 （關懷弱勢、公益專案經驗-熱情的展示）</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張峻菁;王寶苑;蔡依寧;林益樑</dc:creator>
  <cp:lastModifiedBy>user</cp:lastModifiedBy>
  <cp:revision>1766</cp:revision>
  <cp:lastPrinted>2018-10-19T09:08:09Z</cp:lastPrinted>
  <dcterms:created xsi:type="dcterms:W3CDTF">2016-12-14T01:27:59Z</dcterms:created>
  <dcterms:modified xsi:type="dcterms:W3CDTF">2019-06-19T07:31:32Z</dcterms:modified>
</cp:coreProperties>
</file>